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handoutMasterIdLst>
    <p:handoutMasterId r:id="rId24"/>
  </p:handoutMasterIdLst>
  <p:sldIdLst>
    <p:sldId id="262" r:id="rId2"/>
    <p:sldId id="257" r:id="rId3"/>
    <p:sldId id="263" r:id="rId4"/>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Gill Sans" panose="020B0604020202020204" charset="0"/>
      <p:regular r:id="rId29"/>
      <p:bold r:id="rId30"/>
    </p:embeddedFont>
    <p:embeddedFont>
      <p:font typeface="Helvetica Neue"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j3rTTEe+K/5dfsxe/ZGFpQn5OyO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7" d="100"/>
          <a:sy n="87" d="100"/>
        </p:scale>
        <p:origin x="66" y="282"/>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2592" y="39"/>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customschemas.google.com/relationships/presentationmetadata" Target="meta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766C55-5EDA-4733-87D1-897B00F726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B4CDCE5-21F3-4AB9-8DA5-16ADDE6584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B87266-39F8-45D4-912E-2F0CB57368B7}" type="datetimeFigureOut">
              <a:rPr lang="en-US" smtClean="0"/>
              <a:t>4/26/2022</a:t>
            </a:fld>
            <a:endParaRPr lang="en-US"/>
          </a:p>
        </p:txBody>
      </p:sp>
      <p:sp>
        <p:nvSpPr>
          <p:cNvPr id="4" name="Footer Placeholder 3">
            <a:extLst>
              <a:ext uri="{FF2B5EF4-FFF2-40B4-BE49-F238E27FC236}">
                <a16:creationId xmlns:a16="http://schemas.microsoft.com/office/drawing/2014/main" id="{29FF3F09-8914-4170-9F90-287D2A9A846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3070416-E9F6-4CAB-84A9-476880B2C41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16F3AB-9BDD-41D7-A52E-AB90E8F89369}" type="slidenum">
              <a:rPr lang="en-US" smtClean="0"/>
              <a:t>‹#›</a:t>
            </a:fld>
            <a:endParaRPr lang="en-US"/>
          </a:p>
        </p:txBody>
      </p:sp>
    </p:spTree>
    <p:extLst>
      <p:ext uri="{BB962C8B-B14F-4D97-AF65-F5344CB8AC3E}">
        <p14:creationId xmlns:p14="http://schemas.microsoft.com/office/powerpoint/2010/main" val="281365844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6T17:46:19.495"/>
    </inkml:context>
    <inkml:brush xml:id="br0">
      <inkml:brushProperty name="width" value="0.05" units="cm"/>
      <inkml:brushProperty name="height" value="0.05" units="cm"/>
    </inkml:brush>
  </inkml:definitions>
  <inkml:trace contextRef="#ctx0" brushRef="#br0">0 0 24575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9T04:03:40.093"/>
    </inkml:context>
    <inkml:brush xml:id="br0">
      <inkml:brushProperty name="width" value="0.05" units="cm"/>
      <inkml:brushProperty name="height" value="0.05" units="cm"/>
    </inkml:brush>
  </inkml:definitions>
  <inkml:trace contextRef="#ctx0" brushRef="#br0">1 1 4608 0 0,'0'0'731'0'0,"12"8"5952"0"0,22-1-4415 0 0,-25-6-2211 0 0,0 1 0 0 0,0 0 0 0 0,0 0 0 0 0,0 1 0 0 0,13 7 0 0 0,-7-3 141 0 0,-8-4-125 0 0,0 0 0 0 0,-1 1 1 0 0,0-1-1 0 0,0 1 0 0 0,9 8 1 0 0,-14-11-56 0 0,0 0 0 0 0,0 1 0 0 0,0-1 0 0 0,0 0 0 0 0,0 1 0 0 0,0-1 0 0 0,0 0 0 0 0,0 1 0 0 0,-1-1 0 0 0,1 1 0 0 0,-1-1 0 0 0,1 1 1 0 0,-1-1-1 0 0,0 1 0 0 0,1-1 0 0 0,-1 1 0 0 0,0 0 0 0 0,0-1 0 0 0,0 1 0 0 0,0-1 0 0 0,-1 1 0 0 0,1 0 0 0 0,0-1 0 0 0,0 1 0 0 0,-1-1 0 0 0,1 1 0 0 0,-1-1 0 0 0,0 1 0 0 0,1-1 0 0 0,-1 0 0 0 0,-1 3 1 0 0,-6 6 143 0 0,1 1 1 0 0,-18 17 0 0 0,-2 3-5522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9T04:03:34.545"/>
    </inkml:context>
    <inkml:brush xml:id="br0">
      <inkml:brushProperty name="width" value="0.05" units="cm"/>
      <inkml:brushProperty name="height" value="0.05" units="cm"/>
    </inkml:brush>
  </inkml:definitions>
  <inkml:trace contextRef="#ctx0" brushRef="#br0">2 0 2760 0 0,'-2'0'5772'0'0,"31"1"-2499"0"0,14 1-2502 0 0,19-1-794 0 0,-35-3-3845 0 0,-16 0 127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9T04:03:35.130"/>
    </inkml:context>
    <inkml:brush xml:id="br0">
      <inkml:brushProperty name="width" value="0.05" units="cm"/>
      <inkml:brushProperty name="height" value="0.05" units="cm"/>
    </inkml:brush>
  </inkml:definitions>
  <inkml:trace contextRef="#ctx0" brushRef="#br0">2 1 1784 0 0,'0'0'255'0'0,"-1"4"3082"0"0,9-2-2297 0 0,0-1-1 0 0,1 0 1 0 0,-1 0 0 0 0,13-2-1 0 0,-10 1-453 0 0,111 3 1356 0 0,-96-4-2743 0 0,-13 0-3572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9T04:03:36.129"/>
    </inkml:context>
    <inkml:brush xml:id="br0">
      <inkml:brushProperty name="width" value="0.05" units="cm"/>
      <inkml:brushProperty name="height" value="0.05" units="cm"/>
    </inkml:brush>
  </inkml:definitions>
  <inkml:trace contextRef="#ctx0" brushRef="#br0">0 2 4976 0 0,'0'0'2762'0'0,"11"-2"-1930"0"0,-10 2-781 0 0,0 0-1 0 0,1 1 0 0 0,-1-1 0 0 0,0 0 0 0 0,0 1 0 0 0,0-1 0 0 0,0 0 0 0 0,0 1 0 0 0,0-1 1 0 0,0 1-1 0 0,0 0 0 0 0,0-1 0 0 0,0 1 0 0 0,0 0 0 0 0,0 0 0 0 0,0-1 0 0 0,0 1 1 0 0,-1 0-1 0 0,2 2 0 0 0,5 3 369 0 0,12 3-180 0 0,0-1 0 0 0,0-1 0 0 0,0 0 0 0 0,1-2 0 0 0,0 0 0 0 0,0-1 0 0 0,27 1 0 0 0,-40-5-227 0 0,-1 1 0 0 0,1 0 0 0 0,-1 1 0 0 0,0-1 0 0 0,12 6 0 0 0,-16-7-10 0 0,-1 1 0 0 0,0-1 0 0 0,0 1 0 0 0,0 0 0 0 0,0-1 0 0 0,0 1 0 0 0,0 0 0 0 0,0 0 0 0 0,0 0 0 0 0,0 0 0 0 0,0 0 0 0 0,0 0 0 0 0,0 0 0 0 0,-1 0 0 0 0,1 0 0 0 0,0 0 0 0 0,-1 0 0 0 0,1 0 0 0 0,-1 1 0 0 0,0-1 0 0 0,1 0 0 0 0,-1 0 0 0 0,0 1 0 0 0,0-1 0 0 0,1 0 0 0 0,-1 0 0 0 0,0 1 0 0 0,0-1 0 0 0,0 0 0 0 0,-1 1 0 0 0,1-1 0 0 0,0 0 0 0 0,0 0 0 0 0,-1 1 0 0 0,0 1 0 0 0,-3 6 35 0 0,0 1-1 0 0,-1-2 1 0 0,0 1 0 0 0,0 0 0 0 0,-1-1 0 0 0,0 0 0 0 0,-12 11 0 0 0,-56 46-626 0 0,27-26-3216 0 0,42-33 376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9T04:03:37.271"/>
    </inkml:context>
    <inkml:brush xml:id="br0">
      <inkml:brushProperty name="width" value="0.05" units="cm"/>
      <inkml:brushProperty name="height" value="0.05" units="cm"/>
    </inkml:brush>
  </inkml:definitions>
  <inkml:trace contextRef="#ctx0" brushRef="#br0">1 28 3224 0 0,'13'1'1684'0'0,"19"-4"3858"0"0,17-8-3979 0 0,4 0-1938 0 0,-24 8-1133 0 0,-24 2-2150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9T04:03:37.661"/>
    </inkml:context>
    <inkml:brush xml:id="br0">
      <inkml:brushProperty name="width" value="0.05" units="cm"/>
      <inkml:brushProperty name="height" value="0.05" units="cm"/>
    </inkml:brush>
  </inkml:definitions>
  <inkml:trace contextRef="#ctx0" brushRef="#br0">1 28 1840 0 0,'8'2'176'0'0,"1"-3"1128"0"0,1 0 0 0 0,-1 0 0 0 0,0-1 0 0 0,18-5 0 0 0,-1 0 552 0 0,0-1-2218 0 0,-19 6 132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9T04:03:38.261"/>
    </inkml:context>
    <inkml:brush xml:id="br0">
      <inkml:brushProperty name="width" value="0.05" units="cm"/>
      <inkml:brushProperty name="height" value="0.05" units="cm"/>
    </inkml:brush>
  </inkml:definitions>
  <inkml:trace contextRef="#ctx0" brushRef="#br0">3 0 2760 0 0,'-2'7'513'0'0,"1"-6"-58"0"0,1 0 1 0 0,0 0-1 0 0,0 0 0 0 0,0 0 0 0 0,0 0 1 0 0,0 0-1 0 0,0 1 0 0 0,1-1 0 0 0,-1 0 1 0 0,0 0-1 0 0,1 0 0 0 0,-1 0 0 0 0,0 0 0 0 0,1 0 1 0 0,-1 0-1 0 0,1 0 0 0 0,0 1 0 0 0,1 0-165 0 0,-1-1 0 0 0,0 1-1 0 0,1-1 1 0 0,-1 0-1 0 0,1 1 1 0 0,0-1 0 0 0,-1 0-1 0 0,1 0 1 0 0,2 1 0 0 0,5 1-371 0 0,0 0 0 0 0,0 0 0 0 0,15 1 0 0 0,-8-1 993 0 0,-8-1-894 0 0,0 1 1 0 0,0-1 0 0 0,0 1-1 0 0,0 1 1 0 0,-1-1-1 0 0,9 6 1 0 0,-15-8-15 0 0,1 0 0 0 0,0 0 0 0 0,-1 0 0 0 0,1 0 0 0 0,0 1 0 0 0,-1-1 0 0 0,0 1 0 0 0,1-1 1 0 0,-1 1-1 0 0,0-1 0 0 0,0 1 0 0 0,0 0 0 0 0,0-1 0 0 0,0 1 0 0 0,0 0 0 0 0,0 0 0 0 0,-1 0 0 0 0,1 0 0 0 0,0 0 0 0 0,-1 0 0 0 0,0 0 0 0 0,0 0 0 0 0,1 0 0 0 0,-1 0 0 0 0,0 0 0 0 0,0 0 0 0 0,-1 0 0 0 0,1 0 0 0 0,0 0 1 0 0,-2 3-1 0 0,-3 8-46 0 0,-1 0 0 0 0,0-1 1 0 0,-1 1-1 0 0,0-1 1 0 0,-16 19-1 0 0,11-14-4212 0 0,6-9-354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9T04:03:39.224"/>
    </inkml:context>
    <inkml:brush xml:id="br0">
      <inkml:brushProperty name="width" value="0.05" units="cm"/>
      <inkml:brushProperty name="height" value="0.05" units="cm"/>
    </inkml:brush>
  </inkml:definitions>
  <inkml:trace contextRef="#ctx0" brushRef="#br0">1 33 3680 0 0,'18'4'360'0'0,"-4"-5"280"0"0,-1 0 0 0 0,1 0 0 0 0,0-2 0 0 0,-1 0 0 0 0,0 0 0 0 0,1-1 0 0 0,-1-1 0 0 0,14-7 0 0 0,-20 9-4200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9T04:03:39.576"/>
    </inkml:context>
    <inkml:brush xml:id="br0">
      <inkml:brushProperty name="width" value="0.05" units="cm"/>
      <inkml:brushProperty name="height" value="0.05" units="cm"/>
    </inkml:brush>
  </inkml:definitions>
  <inkml:trace contextRef="#ctx0" brushRef="#br0">1 22 5696 0 0,'0'0'520'0'0,"20"0"569"0"0,-9-1-161 0 0,1 0-1 0 0,21-6 1 0 0,-8 2-894 0 0,5-1-628 0 0,-24 5 338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4290434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402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4230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67776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1093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8429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382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94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1180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8619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349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8109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4532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9046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7375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20715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9430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7738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0295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082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Ref idx="1001">
        <a:schemeClr val="bg1"/>
      </p:bgRef>
    </p:bg>
    <p:spTree>
      <p:nvGrpSpPr>
        <p:cNvPr id="1" name="Shape 15"/>
        <p:cNvGrpSpPr/>
        <p:nvPr/>
      </p:nvGrpSpPr>
      <p:grpSpPr>
        <a:xfrm>
          <a:off x="0" y="0"/>
          <a:ext cx="0" cy="0"/>
          <a:chOff x="0" y="0"/>
          <a:chExt cx="0" cy="0"/>
        </a:xfrm>
      </p:grpSpPr>
      <p:pic>
        <p:nvPicPr>
          <p:cNvPr id="16" name="Google Shape;16;p9"/>
          <p:cNvPicPr preferRelativeResize="0"/>
          <p:nvPr userDrawn="1"/>
        </p:nvPicPr>
        <p:blipFill rotWithShape="1">
          <a:blip r:embed="rId2">
            <a:alphaModFix/>
          </a:blip>
          <a:srcRect/>
          <a:stretch/>
        </p:blipFill>
        <p:spPr>
          <a:xfrm>
            <a:off x="0" y="0"/>
            <a:ext cx="12191774" cy="6858000"/>
          </a:xfrm>
          <a:prstGeom prst="rect">
            <a:avLst/>
          </a:prstGeom>
          <a:noFill/>
          <a:ln>
            <a:noFill/>
          </a:ln>
        </p:spPr>
      </p:pic>
      <p:cxnSp>
        <p:nvCxnSpPr>
          <p:cNvPr id="17" name="Google Shape;17;p9"/>
          <p:cNvCxnSpPr/>
          <p:nvPr/>
        </p:nvCxnSpPr>
        <p:spPr>
          <a:xfrm>
            <a:off x="1634674" y="2702419"/>
            <a:ext cx="0" cy="1003949"/>
          </a:xfrm>
          <a:prstGeom prst="straightConnector1">
            <a:avLst/>
          </a:prstGeom>
          <a:noFill/>
          <a:ln w="38100" cap="flat" cmpd="sng">
            <a:solidFill>
              <a:srgbClr val="E30300"/>
            </a:solidFill>
            <a:prstDash val="solid"/>
            <a:round/>
            <a:headEnd type="none" w="sm" len="sm"/>
            <a:tailEnd type="none" w="sm" len="sm"/>
          </a:ln>
        </p:spPr>
      </p:cxn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3C75FE6-A4F6-4F14-9F12-70D3FD93CD0C}"/>
                  </a:ext>
                </a:extLst>
              </p14:cNvPr>
              <p14:cNvContentPartPr/>
              <p14:nvPr userDrawn="1"/>
            </p14:nvContentPartPr>
            <p14:xfrm>
              <a:off x="1303166" y="553096"/>
              <a:ext cx="360" cy="360"/>
            </p14:xfrm>
          </p:contentPart>
        </mc:Choice>
        <mc:Fallback>
          <p:pic>
            <p:nvPicPr>
              <p:cNvPr id="3" name="Ink 2">
                <a:extLst>
                  <a:ext uri="{FF2B5EF4-FFF2-40B4-BE49-F238E27FC236}">
                    <a16:creationId xmlns:a16="http://schemas.microsoft.com/office/drawing/2014/main" id="{A3C75FE6-A4F6-4F14-9F12-70D3FD93CD0C}"/>
                  </a:ext>
                </a:extLst>
              </p:cNvPr>
              <p:cNvPicPr/>
              <p:nvPr/>
            </p:nvPicPr>
            <p:blipFill>
              <a:blip r:embed="rId4"/>
              <a:stretch>
                <a:fillRect/>
              </a:stretch>
            </p:blipFill>
            <p:spPr>
              <a:xfrm>
                <a:off x="1294166" y="544096"/>
                <a:ext cx="18000" cy="18000"/>
              </a:xfrm>
              <a:prstGeom prst="rect">
                <a:avLst/>
              </a:prstGeom>
            </p:spPr>
          </p:pic>
        </mc:Fallback>
      </mc:AlternateContent>
      <p:pic>
        <p:nvPicPr>
          <p:cNvPr id="9" name="Picture 8" descr="Logo&#10;&#10;Description automatically generated">
            <a:extLst>
              <a:ext uri="{FF2B5EF4-FFF2-40B4-BE49-F238E27FC236}">
                <a16:creationId xmlns:a16="http://schemas.microsoft.com/office/drawing/2014/main" id="{7D3DD3E9-D31F-4560-9039-7F519FCAA2D9}"/>
              </a:ext>
            </a:extLst>
          </p:cNvPr>
          <p:cNvPicPr>
            <a:picLocks noChangeAspect="1"/>
          </p:cNvPicPr>
          <p:nvPr userDrawn="1"/>
        </p:nvPicPr>
        <p:blipFill>
          <a:blip r:embed="rId5"/>
          <a:stretch>
            <a:fillRect/>
          </a:stretch>
        </p:blipFill>
        <p:spPr>
          <a:xfrm>
            <a:off x="109965" y="136885"/>
            <a:ext cx="1579667" cy="1579667"/>
          </a:xfrm>
          <a:prstGeom prst="rect">
            <a:avLst/>
          </a:prstGeom>
        </p:spPr>
      </p:pic>
      <p:pic>
        <p:nvPicPr>
          <p:cNvPr id="11" name="Picture 10" descr="Text&#10;&#10;Description automatically generated">
            <a:extLst>
              <a:ext uri="{FF2B5EF4-FFF2-40B4-BE49-F238E27FC236}">
                <a16:creationId xmlns:a16="http://schemas.microsoft.com/office/drawing/2014/main" id="{A8D9F8A2-DF1D-473A-91F2-6F9525F89DE5}"/>
              </a:ext>
            </a:extLst>
          </p:cNvPr>
          <p:cNvPicPr>
            <a:picLocks noChangeAspect="1"/>
          </p:cNvPicPr>
          <p:nvPr userDrawn="1"/>
        </p:nvPicPr>
        <p:blipFill>
          <a:blip r:embed="rId6"/>
          <a:stretch>
            <a:fillRect/>
          </a:stretch>
        </p:blipFill>
        <p:spPr>
          <a:xfrm>
            <a:off x="1799597" y="553096"/>
            <a:ext cx="3037933" cy="1054163"/>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18"/>
          <p:cNvSpPr txBox="1">
            <a:spLocks noGrp="1"/>
          </p:cNvSpPr>
          <p:nvPr>
            <p:ph type="title"/>
          </p:nvPr>
        </p:nvSpPr>
        <p:spPr>
          <a:xfrm>
            <a:off x="333121" y="319711"/>
            <a:ext cx="8415463" cy="524617"/>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8"/>
          <p:cNvSpPr txBox="1">
            <a:spLocks noGrp="1"/>
          </p:cNvSpPr>
          <p:nvPr>
            <p:ph type="body" idx="1"/>
          </p:nvPr>
        </p:nvSpPr>
        <p:spPr>
          <a:xfrm rot="5400000">
            <a:off x="3857453" y="-2051337"/>
            <a:ext cx="4039846" cy="10995519"/>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80" name="Google Shape;80;p18"/>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81" name="Google Shape;81;p18"/>
          <p:cNvSpPr txBox="1">
            <a:spLocks noGrp="1"/>
          </p:cNvSpPr>
          <p:nvPr>
            <p:ph type="ftr" idx="11"/>
          </p:nvPr>
        </p:nvSpPr>
        <p:spPr>
          <a:xfrm>
            <a:off x="277438" y="6309055"/>
            <a:ext cx="5938836" cy="3092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8"/>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cxnSp>
        <p:nvCxnSpPr>
          <p:cNvPr id="83" name="Google Shape;83;p18"/>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19"/>
          <p:cNvSpPr txBox="1">
            <a:spLocks noGrp="1"/>
          </p:cNvSpPr>
          <p:nvPr>
            <p:ph type="title"/>
          </p:nvPr>
        </p:nvSpPr>
        <p:spPr>
          <a:xfrm rot="5400000">
            <a:off x="7917038" y="2321047"/>
            <a:ext cx="4659889" cy="1615742"/>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3200"/>
              <a:buFont typeface="Helvetica Neue"/>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9"/>
          <p:cNvSpPr txBox="1">
            <a:spLocks noGrp="1"/>
          </p:cNvSpPr>
          <p:nvPr>
            <p:ph type="body" idx="1"/>
          </p:nvPr>
        </p:nvSpPr>
        <p:spPr>
          <a:xfrm rot="5400000">
            <a:off x="3029143" y="-785498"/>
            <a:ext cx="4659889" cy="782883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87" name="Google Shape;87;p19"/>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88" name="Google Shape;88;p19"/>
          <p:cNvSpPr txBox="1">
            <a:spLocks noGrp="1"/>
          </p:cNvSpPr>
          <p:nvPr>
            <p:ph type="ftr" idx="11"/>
          </p:nvPr>
        </p:nvSpPr>
        <p:spPr>
          <a:xfrm>
            <a:off x="277438" y="6309055"/>
            <a:ext cx="5938836" cy="3092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9"/>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cxnSp>
        <p:nvCxnSpPr>
          <p:cNvPr id="90" name="Google Shape;90;p19"/>
          <p:cNvCxnSpPr/>
          <p:nvPr/>
        </p:nvCxnSpPr>
        <p:spPr>
          <a:xfrm>
            <a:off x="9439111" y="798973"/>
            <a:ext cx="0" cy="4659889"/>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91"/>
        <p:cNvGrpSpPr/>
        <p:nvPr/>
      </p:nvGrpSpPr>
      <p:grpSpPr>
        <a:xfrm>
          <a:off x="0" y="0"/>
          <a:ext cx="0" cy="0"/>
          <a:chOff x="0" y="0"/>
          <a:chExt cx="0" cy="0"/>
        </a:xfrm>
      </p:grpSpPr>
      <p:pic>
        <p:nvPicPr>
          <p:cNvPr id="92" name="Google Shape;92;p20" descr="Pattern_5 for PPT.jpg"/>
          <p:cNvPicPr preferRelativeResize="0"/>
          <p:nvPr/>
        </p:nvPicPr>
        <p:blipFill rotWithShape="1">
          <a:blip r:embed="rId2">
            <a:alphaModFix/>
          </a:blip>
          <a:srcRect/>
          <a:stretch/>
        </p:blipFill>
        <p:spPr>
          <a:xfrm>
            <a:off x="101600" y="652224"/>
            <a:ext cx="12090400" cy="6205776"/>
          </a:xfrm>
          <a:prstGeom prst="rect">
            <a:avLst/>
          </a:prstGeom>
          <a:noFill/>
          <a:ln>
            <a:noFill/>
          </a:ln>
        </p:spPr>
      </p:pic>
      <p:sp>
        <p:nvSpPr>
          <p:cNvPr id="93" name="Google Shape;93;p20"/>
          <p:cNvSpPr txBox="1">
            <a:spLocks noGrp="1"/>
          </p:cNvSpPr>
          <p:nvPr>
            <p:ph type="ctrTitle"/>
          </p:nvPr>
        </p:nvSpPr>
        <p:spPr>
          <a:xfrm>
            <a:off x="914400" y="2130426"/>
            <a:ext cx="10363200" cy="244157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rgbClr val="0055B8"/>
              </a:buClr>
              <a:buSzPts val="3200"/>
              <a:buFont typeface="Arial"/>
              <a:buNone/>
              <a:defRPr b="1">
                <a:solidFill>
                  <a:srgbClr val="0055B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94"/>
        <p:cNvGrpSpPr/>
        <p:nvPr/>
      </p:nvGrpSpPr>
      <p:grpSpPr>
        <a:xfrm>
          <a:off x="0" y="0"/>
          <a:ext cx="0" cy="0"/>
          <a:chOff x="0" y="0"/>
          <a:chExt cx="0" cy="0"/>
        </a:xfrm>
      </p:grpSpPr>
      <p:pic>
        <p:nvPicPr>
          <p:cNvPr id="95" name="Google Shape;95;p21" descr="Pattern_5 for PPT.jpg"/>
          <p:cNvPicPr preferRelativeResize="0"/>
          <p:nvPr/>
        </p:nvPicPr>
        <p:blipFill rotWithShape="1">
          <a:blip r:embed="rId2">
            <a:alphaModFix/>
          </a:blip>
          <a:srcRect/>
          <a:stretch/>
        </p:blipFill>
        <p:spPr>
          <a:xfrm>
            <a:off x="101600" y="652224"/>
            <a:ext cx="12090400" cy="6205776"/>
          </a:xfrm>
          <a:prstGeom prst="rect">
            <a:avLst/>
          </a:prstGeom>
          <a:noFill/>
          <a:ln>
            <a:noFill/>
          </a:ln>
        </p:spPr>
      </p:pic>
      <p:sp>
        <p:nvSpPr>
          <p:cNvPr id="96" name="Google Shape;96;p21"/>
          <p:cNvSpPr txBox="1">
            <a:spLocks noGrp="1"/>
          </p:cNvSpPr>
          <p:nvPr>
            <p:ph type="ctrTitle"/>
          </p:nvPr>
        </p:nvSpPr>
        <p:spPr>
          <a:xfrm>
            <a:off x="914400" y="2130426"/>
            <a:ext cx="10363200" cy="244157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rgbClr val="0055B8"/>
              </a:buClr>
              <a:buSzPts val="3200"/>
              <a:buFont typeface="Arial"/>
              <a:buNone/>
              <a:defRPr b="1">
                <a:solidFill>
                  <a:srgbClr val="0055B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0"/>
          <p:cNvSpPr txBox="1">
            <a:spLocks noGrp="1"/>
          </p:cNvSpPr>
          <p:nvPr>
            <p:ph type="title"/>
          </p:nvPr>
        </p:nvSpPr>
        <p:spPr>
          <a:xfrm>
            <a:off x="379616" y="312888"/>
            <a:ext cx="8415463" cy="524617"/>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0"/>
          <p:cNvSpPr txBox="1">
            <a:spLocks noGrp="1"/>
          </p:cNvSpPr>
          <p:nvPr>
            <p:ph type="body" idx="1"/>
          </p:nvPr>
        </p:nvSpPr>
        <p:spPr>
          <a:xfrm>
            <a:off x="379616" y="1258809"/>
            <a:ext cx="11543210" cy="4880719"/>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22" name="Google Shape;22;p10"/>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cxnSp>
        <p:nvCxnSpPr>
          <p:cNvPr id="23" name="Google Shape;23;p10"/>
          <p:cNvCxnSpPr/>
          <p:nvPr/>
        </p:nvCxnSpPr>
        <p:spPr>
          <a:xfrm>
            <a:off x="333121" y="893208"/>
            <a:ext cx="8644624" cy="0"/>
          </a:xfrm>
          <a:prstGeom prst="straightConnector1">
            <a:avLst/>
          </a:prstGeom>
          <a:noFill/>
          <a:ln w="25400" cap="flat" cmpd="sng">
            <a:solidFill>
              <a:srgbClr val="E30300"/>
            </a:solidFill>
            <a:prstDash val="solid"/>
            <a:round/>
            <a:headEnd type="none" w="sm" len="sm"/>
            <a:tailEnd type="none" w="sm" len="sm"/>
          </a:ln>
        </p:spPr>
      </p:cxnSp>
      <p:sp>
        <p:nvSpPr>
          <p:cNvPr id="24" name="Google Shape;24;p10"/>
          <p:cNvSpPr txBox="1">
            <a:spLocks noGrp="1"/>
          </p:cNvSpPr>
          <p:nvPr>
            <p:ph type="ftr" idx="11"/>
          </p:nvPr>
        </p:nvSpPr>
        <p:spPr>
          <a:xfrm>
            <a:off x="157164" y="6253339"/>
            <a:ext cx="5938836" cy="50357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solidFill>
                  <a:srgbClr val="80808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25"/>
        <p:cNvGrpSpPr/>
        <p:nvPr/>
      </p:nvGrpSpPr>
      <p:grpSpPr>
        <a:xfrm>
          <a:off x="0" y="0"/>
          <a:ext cx="0" cy="0"/>
          <a:chOff x="0" y="0"/>
          <a:chExt cx="0" cy="0"/>
        </a:xfrm>
      </p:grpSpPr>
      <p:pic>
        <p:nvPicPr>
          <p:cNvPr id="26" name="Google Shape;26;p11"/>
          <p:cNvPicPr preferRelativeResize="0"/>
          <p:nvPr/>
        </p:nvPicPr>
        <p:blipFill rotWithShape="1">
          <a:blip r:embed="rId2">
            <a:alphaModFix amt="40000"/>
          </a:blip>
          <a:srcRect/>
          <a:stretch/>
        </p:blipFill>
        <p:spPr>
          <a:xfrm>
            <a:off x="0" y="0"/>
            <a:ext cx="12192000" cy="6858000"/>
          </a:xfrm>
          <a:prstGeom prst="rect">
            <a:avLst/>
          </a:prstGeom>
          <a:noFill/>
          <a:ln>
            <a:noFill/>
          </a:ln>
        </p:spPr>
      </p:pic>
      <p:sp>
        <p:nvSpPr>
          <p:cNvPr id="27" name="Google Shape;27;p11"/>
          <p:cNvSpPr txBox="1">
            <a:spLocks noGrp="1"/>
          </p:cNvSpPr>
          <p:nvPr>
            <p:ph type="title"/>
          </p:nvPr>
        </p:nvSpPr>
        <p:spPr>
          <a:xfrm>
            <a:off x="1454239" y="1756130"/>
            <a:ext cx="8643154" cy="1887950"/>
          </a:xfrm>
          <a:prstGeom prst="rect">
            <a:avLst/>
          </a:prstGeom>
          <a:noFill/>
          <a:ln>
            <a:noFill/>
          </a:ln>
          <a:effectLst>
            <a:reflection stA="50000" endA="295" endPos="92000" dist="101600" dir="5400000" sy="-100000" algn="bl" rotWithShape="0"/>
          </a:effectLst>
        </p:spPr>
        <p:txBody>
          <a:bodyPr spcFirstLastPara="1" wrap="square" lIns="0" tIns="0" rIns="0" bIns="0" anchor="b" anchorCtr="0">
            <a:normAutofit/>
          </a:bodyPr>
          <a:lstStyle>
            <a:lvl1pPr lvl="0" algn="l">
              <a:lnSpc>
                <a:spcPct val="90000"/>
              </a:lnSpc>
              <a:spcBef>
                <a:spcPts val="0"/>
              </a:spcBef>
              <a:spcAft>
                <a:spcPts val="0"/>
              </a:spcAft>
              <a:buClr>
                <a:schemeClr val="dk1"/>
              </a:buClr>
              <a:buSzPts val="3600"/>
              <a:buFont typeface="Helvetica Neue"/>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28" name="Google Shape;28;p11"/>
          <p:cNvCxnSpPr/>
          <p:nvPr/>
        </p:nvCxnSpPr>
        <p:spPr>
          <a:xfrm>
            <a:off x="1454239" y="3698110"/>
            <a:ext cx="6347849" cy="1210"/>
          </a:xfrm>
          <a:prstGeom prst="straightConnector1">
            <a:avLst/>
          </a:prstGeom>
          <a:noFill/>
          <a:ln w="22225" cap="flat" cmpd="sng">
            <a:solidFill>
              <a:schemeClr val="dk1"/>
            </a:solidFill>
            <a:prstDash val="solid"/>
            <a:round/>
            <a:headEnd type="none" w="sm" len="sm"/>
            <a:tailEnd type="none" w="sm" len="sm"/>
          </a:ln>
        </p:spPr>
      </p:cxnSp>
      <p:pic>
        <p:nvPicPr>
          <p:cNvPr id="29" name="Google Shape;29;p11" descr="A close up of a logo&#10;&#10;Description automatically generated"/>
          <p:cNvPicPr preferRelativeResize="0"/>
          <p:nvPr/>
        </p:nvPicPr>
        <p:blipFill rotWithShape="1">
          <a:blip r:embed="rId3">
            <a:alphaModFix/>
          </a:blip>
          <a:srcRect/>
          <a:stretch/>
        </p:blipFill>
        <p:spPr>
          <a:xfrm>
            <a:off x="8945145" y="-541224"/>
            <a:ext cx="3789660" cy="224648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1449217" y="804889"/>
            <a:ext cx="9605635" cy="1059305"/>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2"/>
          <p:cNvSpPr txBox="1">
            <a:spLocks noGrp="1"/>
          </p:cNvSpPr>
          <p:nvPr>
            <p:ph type="body" idx="1"/>
          </p:nvPr>
        </p:nvSpPr>
        <p:spPr>
          <a:xfrm>
            <a:off x="1447331" y="2010878"/>
            <a:ext cx="4645152" cy="344859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33" name="Google Shape;33;p12"/>
          <p:cNvSpPr txBox="1">
            <a:spLocks noGrp="1"/>
          </p:cNvSpPr>
          <p:nvPr>
            <p:ph type="body" idx="2"/>
          </p:nvPr>
        </p:nvSpPr>
        <p:spPr>
          <a:xfrm>
            <a:off x="6413771" y="2017343"/>
            <a:ext cx="4645152" cy="344152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34" name="Google Shape;34;p12"/>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35" name="Google Shape;35;p12"/>
          <p:cNvSpPr txBox="1">
            <a:spLocks noGrp="1"/>
          </p:cNvSpPr>
          <p:nvPr>
            <p:ph type="ftr" idx="11"/>
          </p:nvPr>
        </p:nvSpPr>
        <p:spPr>
          <a:xfrm>
            <a:off x="277438" y="6309055"/>
            <a:ext cx="5938836" cy="3092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2"/>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cxnSp>
        <p:nvCxnSpPr>
          <p:cNvPr id="37" name="Google Shape;37;p12"/>
          <p:cNvCxnSpPr/>
          <p:nvPr/>
        </p:nvCxnSpPr>
        <p:spPr>
          <a:xfrm>
            <a:off x="1453896" y="1847088"/>
            <a:ext cx="9607522" cy="0"/>
          </a:xfrm>
          <a:prstGeom prst="straightConnector1">
            <a:avLst/>
          </a:prstGeom>
          <a:noFill/>
          <a:ln w="22225" cap="flat" cmpd="sng">
            <a:solidFill>
              <a:schemeClr val="accent5"/>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13"/>
          <p:cNvSpPr txBox="1">
            <a:spLocks noGrp="1"/>
          </p:cNvSpPr>
          <p:nvPr>
            <p:ph type="title"/>
          </p:nvPr>
        </p:nvSpPr>
        <p:spPr>
          <a:xfrm>
            <a:off x="1447191" y="804163"/>
            <a:ext cx="9607661" cy="105631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3"/>
          <p:cNvSpPr txBox="1">
            <a:spLocks noGrp="1"/>
          </p:cNvSpPr>
          <p:nvPr>
            <p:ph type="body" idx="1"/>
          </p:nvPr>
        </p:nvSpPr>
        <p:spPr>
          <a:xfrm>
            <a:off x="1447191" y="2019549"/>
            <a:ext cx="4645152" cy="80194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200"/>
              <a:buNone/>
              <a:defRPr sz="22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41" name="Google Shape;41;p13"/>
          <p:cNvSpPr txBox="1">
            <a:spLocks noGrp="1"/>
          </p:cNvSpPr>
          <p:nvPr>
            <p:ph type="body" idx="2"/>
          </p:nvPr>
        </p:nvSpPr>
        <p:spPr>
          <a:xfrm>
            <a:off x="1447191" y="2824269"/>
            <a:ext cx="4645152" cy="264445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2" name="Google Shape;42;p13"/>
          <p:cNvSpPr txBox="1">
            <a:spLocks noGrp="1"/>
          </p:cNvSpPr>
          <p:nvPr>
            <p:ph type="body" idx="3"/>
          </p:nvPr>
        </p:nvSpPr>
        <p:spPr>
          <a:xfrm>
            <a:off x="6412362" y="2023003"/>
            <a:ext cx="4645152" cy="80223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200"/>
              <a:buNone/>
              <a:defRPr sz="22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43" name="Google Shape;43;p13"/>
          <p:cNvSpPr txBox="1">
            <a:spLocks noGrp="1"/>
          </p:cNvSpPr>
          <p:nvPr>
            <p:ph type="body" idx="4"/>
          </p:nvPr>
        </p:nvSpPr>
        <p:spPr>
          <a:xfrm>
            <a:off x="6412362" y="2821491"/>
            <a:ext cx="4645152" cy="263737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4" name="Google Shape;44;p13"/>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45" name="Google Shape;45;p13"/>
          <p:cNvSpPr txBox="1">
            <a:spLocks noGrp="1"/>
          </p:cNvSpPr>
          <p:nvPr>
            <p:ph type="ftr" idx="11"/>
          </p:nvPr>
        </p:nvSpPr>
        <p:spPr>
          <a:xfrm>
            <a:off x="277438" y="6309055"/>
            <a:ext cx="5938836" cy="3092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3"/>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cxnSp>
        <p:nvCxnSpPr>
          <p:cNvPr id="47" name="Google Shape;47;p13"/>
          <p:cNvCxnSpPr/>
          <p:nvPr/>
        </p:nvCxnSpPr>
        <p:spPr>
          <a:xfrm>
            <a:off x="1453896" y="1847088"/>
            <a:ext cx="9607522" cy="0"/>
          </a:xfrm>
          <a:prstGeom prst="straightConnector1">
            <a:avLst/>
          </a:prstGeom>
          <a:noFill/>
          <a:ln w="22225" cap="flat" cmpd="sng">
            <a:solidFill>
              <a:schemeClr val="accent5"/>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a:off x="333121" y="319711"/>
            <a:ext cx="8415463" cy="524617"/>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4"/>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51" name="Google Shape;51;p14"/>
          <p:cNvSpPr txBox="1">
            <a:spLocks noGrp="1"/>
          </p:cNvSpPr>
          <p:nvPr>
            <p:ph type="ftr" idx="11"/>
          </p:nvPr>
        </p:nvSpPr>
        <p:spPr>
          <a:xfrm>
            <a:off x="277438" y="6309055"/>
            <a:ext cx="5938836" cy="3092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4"/>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cxnSp>
        <p:nvCxnSpPr>
          <p:cNvPr id="53" name="Google Shape;53;p14"/>
          <p:cNvCxnSpPr/>
          <p:nvPr/>
        </p:nvCxnSpPr>
        <p:spPr>
          <a:xfrm>
            <a:off x="1453896" y="1847088"/>
            <a:ext cx="9607522" cy="0"/>
          </a:xfrm>
          <a:prstGeom prst="straightConnector1">
            <a:avLst/>
          </a:prstGeom>
          <a:noFill/>
          <a:ln w="22225" cap="flat" cmpd="sng">
            <a:solidFill>
              <a:schemeClr val="accent5"/>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5"/>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56" name="Google Shape;56;p15"/>
          <p:cNvSpPr txBox="1">
            <a:spLocks noGrp="1"/>
          </p:cNvSpPr>
          <p:nvPr>
            <p:ph type="ftr" idx="11"/>
          </p:nvPr>
        </p:nvSpPr>
        <p:spPr>
          <a:xfrm>
            <a:off x="277438" y="6309055"/>
            <a:ext cx="5938836" cy="3092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5"/>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1444671" y="798973"/>
            <a:ext cx="3273099" cy="2247117"/>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Helvetica Neue"/>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5043714" y="798974"/>
            <a:ext cx="6012470" cy="4658826"/>
          </a:xfrm>
          <a:prstGeom prst="rect">
            <a:avLst/>
          </a:prstGeom>
          <a:noFill/>
          <a:ln>
            <a:noFill/>
          </a:ln>
        </p:spPr>
        <p:txBody>
          <a:bodyPr spcFirstLastPara="1" wrap="square" lIns="91425" tIns="45700" rIns="91425" bIns="45700" anchor="ctr"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61" name="Google Shape;61;p16"/>
          <p:cNvSpPr txBox="1">
            <a:spLocks noGrp="1"/>
          </p:cNvSpPr>
          <p:nvPr>
            <p:ph type="body" idx="2"/>
          </p:nvPr>
        </p:nvSpPr>
        <p:spPr>
          <a:xfrm>
            <a:off x="1444671" y="3205491"/>
            <a:ext cx="3275013" cy="2248181"/>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62" name="Google Shape;62;p16"/>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63" name="Google Shape;63;p16"/>
          <p:cNvSpPr txBox="1">
            <a:spLocks noGrp="1"/>
          </p:cNvSpPr>
          <p:nvPr>
            <p:ph type="ftr" idx="11"/>
          </p:nvPr>
        </p:nvSpPr>
        <p:spPr>
          <a:xfrm>
            <a:off x="277438" y="6309055"/>
            <a:ext cx="5938836" cy="3092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cxnSp>
        <p:nvCxnSpPr>
          <p:cNvPr id="65" name="Google Shape;65;p16"/>
          <p:cNvCxnSpPr/>
          <p:nvPr/>
        </p:nvCxnSpPr>
        <p:spPr>
          <a:xfrm>
            <a:off x="1448280" y="3205491"/>
            <a:ext cx="326949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grpSp>
        <p:nvGrpSpPr>
          <p:cNvPr id="67" name="Google Shape;67;p17"/>
          <p:cNvGrpSpPr/>
          <p:nvPr/>
        </p:nvGrpSpPr>
        <p:grpSpPr>
          <a:xfrm>
            <a:off x="7477387" y="482170"/>
            <a:ext cx="4074533" cy="5149101"/>
            <a:chOff x="7477387" y="482170"/>
            <a:chExt cx="4074533" cy="5149101"/>
          </a:xfrm>
        </p:grpSpPr>
        <p:sp>
          <p:nvSpPr>
            <p:cNvPr id="68" name="Google Shape;68;p17"/>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dist="228600" dir="4740000" sx="98000" sy="98000" algn="tl" rotWithShape="0">
                <a:srgbClr val="000000">
                  <a:alpha val="3333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7"/>
            <p:cNvSpPr/>
            <p:nvPr/>
          </p:nvSpPr>
          <p:spPr>
            <a:xfrm>
              <a:off x="7790446" y="812506"/>
              <a:ext cx="3450289" cy="4466452"/>
            </a:xfrm>
            <a:prstGeom prst="rect">
              <a:avLst/>
            </a:prstGeom>
            <a:gradFill>
              <a:gsLst>
                <a:gs pos="0">
                  <a:srgbClr val="DADADA"/>
                </a:gs>
                <a:gs pos="100000">
                  <a:srgbClr val="FFFFFE"/>
                </a:gs>
              </a:gsLst>
              <a:lin ang="16200000" scaled="0"/>
            </a:gradFill>
            <a:ln w="50800" cap="flat" cmpd="sng">
              <a:solidFill>
                <a:srgbClr val="191919"/>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 name="Google Shape;70;p17"/>
          <p:cNvSpPr txBox="1">
            <a:spLocks noGrp="1"/>
          </p:cNvSpPr>
          <p:nvPr>
            <p:ph type="title"/>
          </p:nvPr>
        </p:nvSpPr>
        <p:spPr>
          <a:xfrm>
            <a:off x="1451206" y="1129513"/>
            <a:ext cx="5532328" cy="1830584"/>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3200"/>
              <a:buFont typeface="Helvetica Neu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7"/>
          <p:cNvSpPr>
            <a:spLocks noGrp="1"/>
          </p:cNvSpPr>
          <p:nvPr>
            <p:ph type="pic" idx="2"/>
          </p:nvPr>
        </p:nvSpPr>
        <p:spPr>
          <a:xfrm>
            <a:off x="8124389" y="1122542"/>
            <a:ext cx="2791171" cy="3866327"/>
          </a:xfrm>
          <a:prstGeom prst="rect">
            <a:avLst/>
          </a:prstGeom>
          <a:solidFill>
            <a:srgbClr val="D8D8D8"/>
          </a:solidFill>
          <a:ln>
            <a:noFill/>
          </a:ln>
        </p:spPr>
      </p:sp>
      <p:sp>
        <p:nvSpPr>
          <p:cNvPr id="72" name="Google Shape;72;p17"/>
          <p:cNvSpPr txBox="1">
            <a:spLocks noGrp="1"/>
          </p:cNvSpPr>
          <p:nvPr>
            <p:ph type="body" idx="1"/>
          </p:nvPr>
        </p:nvSpPr>
        <p:spPr>
          <a:xfrm>
            <a:off x="1450329" y="3145992"/>
            <a:ext cx="5524404" cy="20037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800"/>
              <a:buNone/>
              <a:defRPr sz="18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3" name="Google Shape;73;p17"/>
          <p:cNvSpPr txBox="1">
            <a:spLocks noGrp="1"/>
          </p:cNvSpPr>
          <p:nvPr>
            <p:ph type="dt" idx="10"/>
          </p:nvPr>
        </p:nvSpPr>
        <p:spPr>
          <a:xfrm>
            <a:off x="1447382" y="5469856"/>
            <a:ext cx="5527351" cy="32012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74" name="Google Shape;74;p17"/>
          <p:cNvSpPr txBox="1">
            <a:spLocks noGrp="1"/>
          </p:cNvSpPr>
          <p:nvPr>
            <p:ph type="ftr" idx="11"/>
          </p:nvPr>
        </p:nvSpPr>
        <p:spPr>
          <a:xfrm>
            <a:off x="1447382" y="318640"/>
            <a:ext cx="5541004" cy="32093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7"/>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cxnSp>
        <p:nvCxnSpPr>
          <p:cNvPr id="76" name="Google Shape;76;p17"/>
          <p:cNvCxnSpPr/>
          <p:nvPr/>
        </p:nvCxnSpPr>
        <p:spPr>
          <a:xfrm>
            <a:off x="1447382" y="3143605"/>
            <a:ext cx="5527351"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333121" y="319711"/>
            <a:ext cx="8415463" cy="524617"/>
          </a:xfrm>
          <a:prstGeom prst="rect">
            <a:avLst/>
          </a:prstGeom>
          <a:noFill/>
          <a:ln>
            <a:noFill/>
          </a:ln>
        </p:spPr>
        <p:txBody>
          <a:bodyPr spcFirstLastPara="1" wrap="square" lIns="0" tIns="0" rIns="0" bIns="0" anchor="b" anchorCtr="0">
            <a:normAutofit/>
          </a:bodyPr>
          <a:lstStyle>
            <a:lvl1pPr marR="0" lvl="0" algn="l" rtl="0">
              <a:lnSpc>
                <a:spcPct val="90000"/>
              </a:lnSpc>
              <a:spcBef>
                <a:spcPts val="0"/>
              </a:spcBef>
              <a:spcAft>
                <a:spcPts val="0"/>
              </a:spcAft>
              <a:buClr>
                <a:schemeClr val="dk1"/>
              </a:buClr>
              <a:buSzPts val="3200"/>
              <a:buFont typeface="Helvetica Neue"/>
              <a:buNone/>
              <a:defRPr sz="32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
          <p:cNvSpPr txBox="1">
            <a:spLocks noGrp="1"/>
          </p:cNvSpPr>
          <p:nvPr>
            <p:ph type="body" idx="1"/>
          </p:nvPr>
        </p:nvSpPr>
        <p:spPr>
          <a:xfrm>
            <a:off x="379616" y="1426500"/>
            <a:ext cx="10995519" cy="4039846"/>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rgbClr val="D41B2B"/>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55600" algn="l" rtl="0">
              <a:lnSpc>
                <a:spcPct val="120000"/>
              </a:lnSpc>
              <a:spcBef>
                <a:spcPts val="500"/>
              </a:spcBef>
              <a:spcAft>
                <a:spcPts val="0"/>
              </a:spcAft>
              <a:buClr>
                <a:srgbClr val="D41B2B"/>
              </a:buClr>
              <a:buSzPts val="2000"/>
              <a:buFont typeface="Arial"/>
              <a:buChar char="•"/>
              <a:defRPr sz="2000" b="0" i="0" u="none" strike="noStrike" cap="none">
                <a:solidFill>
                  <a:schemeClr val="dk1"/>
                </a:solidFill>
                <a:latin typeface="Gill Sans"/>
                <a:ea typeface="Gill Sans"/>
                <a:cs typeface="Gill Sans"/>
                <a:sym typeface="Gill Sans"/>
              </a:defRPr>
            </a:lvl2pPr>
            <a:lvl3pPr marL="1371600" marR="0" lvl="2" indent="-355600" algn="l" rtl="0">
              <a:lnSpc>
                <a:spcPct val="120000"/>
              </a:lnSpc>
              <a:spcBef>
                <a:spcPts val="500"/>
              </a:spcBef>
              <a:spcAft>
                <a:spcPts val="0"/>
              </a:spcAft>
              <a:buClr>
                <a:srgbClr val="D41B2B"/>
              </a:buClr>
              <a:buSzPts val="2000"/>
              <a:buFont typeface="Arial"/>
              <a:buChar char="•"/>
              <a:defRPr sz="2000" b="0" i="0" u="none" strike="noStrike" cap="none">
                <a:solidFill>
                  <a:schemeClr val="dk1"/>
                </a:solidFill>
                <a:latin typeface="Gill Sans"/>
                <a:ea typeface="Gill Sans"/>
                <a:cs typeface="Gill Sans"/>
                <a:sym typeface="Gill Sans"/>
              </a:defRPr>
            </a:lvl3pPr>
            <a:lvl4pPr marL="1828800" marR="0" lvl="3" indent="-355600" algn="l" rtl="0">
              <a:lnSpc>
                <a:spcPct val="120000"/>
              </a:lnSpc>
              <a:spcBef>
                <a:spcPts val="500"/>
              </a:spcBef>
              <a:spcAft>
                <a:spcPts val="0"/>
              </a:spcAft>
              <a:buClr>
                <a:srgbClr val="D41B2B"/>
              </a:buClr>
              <a:buSzPts val="2000"/>
              <a:buFont typeface="Arial"/>
              <a:buChar char="•"/>
              <a:defRPr sz="2000" b="0" i="0" u="none" strike="noStrike" cap="none">
                <a:solidFill>
                  <a:schemeClr val="dk1"/>
                </a:solidFill>
                <a:latin typeface="Gill Sans"/>
                <a:ea typeface="Gill Sans"/>
                <a:cs typeface="Gill Sans"/>
                <a:sym typeface="Gill Sans"/>
              </a:defRPr>
            </a:lvl4pPr>
            <a:lvl5pPr marL="2286000" marR="0" lvl="4" indent="-355600" algn="l" rtl="0">
              <a:lnSpc>
                <a:spcPct val="120000"/>
              </a:lnSpc>
              <a:spcBef>
                <a:spcPts val="500"/>
              </a:spcBef>
              <a:spcAft>
                <a:spcPts val="0"/>
              </a:spcAft>
              <a:buClr>
                <a:srgbClr val="D41B2B"/>
              </a:buClr>
              <a:buSzPts val="2000"/>
              <a:buFont typeface="Arial"/>
              <a:buChar char="•"/>
              <a:defRPr sz="2000" b="0" i="0" u="none" strike="noStrike" cap="none">
                <a:solidFill>
                  <a:schemeClr val="dk1"/>
                </a:solidFill>
                <a:latin typeface="Gill Sans"/>
                <a:ea typeface="Gill Sans"/>
                <a:cs typeface="Gill Sans"/>
                <a:sym typeface="Gill Sans"/>
              </a:defRPr>
            </a:lvl5pPr>
            <a:lvl6pPr marL="2743200" marR="0" lvl="5"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6pPr>
            <a:lvl7pPr marL="3200400" marR="0" lvl="6"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7pPr>
            <a:lvl8pPr marL="3657600" marR="0" lvl="7"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8pPr>
            <a:lvl9pPr marL="4114800" marR="0" lvl="8"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9pPr>
          </a:lstStyle>
          <a:p>
            <a:endParaRPr/>
          </a:p>
        </p:txBody>
      </p:sp>
      <p:sp>
        <p:nvSpPr>
          <p:cNvPr id="12" name="Google Shape;12;p8"/>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D41B2B"/>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8"/>
          <p:cNvSpPr txBox="1">
            <a:spLocks noGrp="1"/>
          </p:cNvSpPr>
          <p:nvPr>
            <p:ph type="ftr" idx="11"/>
          </p:nvPr>
        </p:nvSpPr>
        <p:spPr>
          <a:xfrm>
            <a:off x="157164" y="6238546"/>
            <a:ext cx="5938836" cy="50357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pic>
        <p:nvPicPr>
          <p:cNvPr id="3" name="Picture 2">
            <a:extLst>
              <a:ext uri="{FF2B5EF4-FFF2-40B4-BE49-F238E27FC236}">
                <a16:creationId xmlns:a16="http://schemas.microsoft.com/office/drawing/2014/main" id="{CBF4740C-945A-48A3-B123-DCB59F88E030}"/>
              </a:ext>
            </a:extLst>
          </p:cNvPr>
          <p:cNvPicPr>
            <a:picLocks noChangeAspect="1"/>
          </p:cNvPicPr>
          <p:nvPr userDrawn="1"/>
        </p:nvPicPr>
        <p:blipFill>
          <a:blip r:embed="rId15"/>
          <a:srcRect/>
          <a:stretch/>
        </p:blipFill>
        <p:spPr>
          <a:xfrm>
            <a:off x="8795783" y="113356"/>
            <a:ext cx="3314086" cy="1275578"/>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1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customXml" Target="../ink/ink6.xml"/><Relationship Id="rId18" Type="http://schemas.openxmlformats.org/officeDocument/2006/relationships/image" Target="../media/image75.png"/><Relationship Id="rId3" Type="http://schemas.openxmlformats.org/officeDocument/2006/relationships/image" Target="../media/image67.png"/><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72.png"/><Relationship Id="rId17" Type="http://schemas.openxmlformats.org/officeDocument/2006/relationships/customXml" Target="../ink/ink8.xml"/><Relationship Id="rId25" Type="http://schemas.openxmlformats.org/officeDocument/2006/relationships/image" Target="../media/image80.png"/><Relationship Id="rId2" Type="http://schemas.openxmlformats.org/officeDocument/2006/relationships/notesSlide" Target="../notesSlides/notesSlide19.xml"/><Relationship Id="rId16" Type="http://schemas.openxmlformats.org/officeDocument/2006/relationships/image" Target="../media/image74.png"/><Relationship Id="rId20"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customXml" Target="../ink/ink5.xml"/><Relationship Id="rId24" Type="http://schemas.openxmlformats.org/officeDocument/2006/relationships/image" Target="../media/image79.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image" Target="../media/image78.png"/><Relationship Id="rId10" Type="http://schemas.openxmlformats.org/officeDocument/2006/relationships/image" Target="../media/image71.png"/><Relationship Id="rId19" Type="http://schemas.openxmlformats.org/officeDocument/2006/relationships/customXml" Target="../ink/ink9.xml"/><Relationship Id="rId4" Type="http://schemas.openxmlformats.org/officeDocument/2006/relationships/image" Target="../media/image68.png"/><Relationship Id="rId9" Type="http://schemas.openxmlformats.org/officeDocument/2006/relationships/customXml" Target="../ink/ink4.xml"/><Relationship Id="rId14" Type="http://schemas.openxmlformats.org/officeDocument/2006/relationships/image" Target="../media/image73.png"/><Relationship Id="rId22" Type="http://schemas.openxmlformats.org/officeDocument/2006/relationships/image" Target="../media/image77.pn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
          <p:cNvSpPr/>
          <p:nvPr/>
        </p:nvSpPr>
        <p:spPr>
          <a:xfrm>
            <a:off x="1717514" y="2560385"/>
            <a:ext cx="9278599"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4800" b="1" i="0" u="none" strike="noStrike" cap="none" dirty="0">
                <a:solidFill>
                  <a:schemeClr val="lt1"/>
                </a:solidFill>
                <a:latin typeface="+mn-lt"/>
                <a:ea typeface="Arial"/>
                <a:cs typeface="Arial"/>
                <a:sym typeface="Arial"/>
              </a:rPr>
              <a:t>Electronically Designed Controllers using Op-Amps</a:t>
            </a:r>
            <a:endParaRPr sz="4800" b="0" i="0" u="none" strike="noStrike" cap="none" dirty="0">
              <a:solidFill>
                <a:srgbClr val="000000"/>
              </a:solidFill>
              <a:latin typeface="+mn-lt"/>
              <a:ea typeface="Arial"/>
              <a:cs typeface="Arial"/>
              <a:sym typeface="Arial"/>
            </a:endParaRPr>
          </a:p>
        </p:txBody>
      </p:sp>
      <p:sp>
        <p:nvSpPr>
          <p:cNvPr id="103" name="Google Shape;103;p1"/>
          <p:cNvSpPr/>
          <p:nvPr/>
        </p:nvSpPr>
        <p:spPr>
          <a:xfrm>
            <a:off x="1772458" y="4064601"/>
            <a:ext cx="9168712" cy="1661953"/>
          </a:xfrm>
          <a:prstGeom prst="rect">
            <a:avLst/>
          </a:prstGeom>
          <a:noFill/>
          <a:ln>
            <a:noFill/>
          </a:ln>
        </p:spPr>
        <p:txBody>
          <a:bodyPr spcFirstLastPara="1" wrap="square" lIns="91425" tIns="45700" rIns="91425" bIns="45700" anchor="t" anchorCtr="0">
            <a:spAutoFit/>
          </a:bodyPr>
          <a:lstStyle/>
          <a:p>
            <a:pPr>
              <a:buSzPts val="2000"/>
            </a:pPr>
            <a:r>
              <a:rPr lang="en-US" sz="2400" dirty="0">
                <a:solidFill>
                  <a:schemeClr val="lt1"/>
                </a:solidFill>
              </a:rPr>
              <a:t>Tyler McKean</a:t>
            </a:r>
          </a:p>
          <a:p>
            <a:pPr>
              <a:buSzPts val="2000"/>
            </a:pPr>
            <a:r>
              <a:rPr lang="en-US" sz="2000" dirty="0">
                <a:solidFill>
                  <a:schemeClr val="lt1"/>
                </a:solidFill>
              </a:rPr>
              <a:t>mckean.t@northeastern.edu</a:t>
            </a:r>
            <a:endParaRPr lang="en-US" sz="2000" b="0" i="0" u="none" strike="noStrike" cap="none" dirty="0">
              <a:solidFill>
                <a:schemeClr val="lt1"/>
              </a:solidFill>
              <a:latin typeface="Arial"/>
              <a:ea typeface="Arial"/>
              <a:cs typeface="Arial"/>
              <a:sym typeface="Arial"/>
            </a:endParaRPr>
          </a:p>
          <a:p>
            <a:pPr>
              <a:buSzPts val="2000"/>
            </a:pPr>
            <a:r>
              <a:rPr lang="en-US" sz="2000" dirty="0">
                <a:solidFill>
                  <a:schemeClr val="lt1"/>
                </a:solidFill>
              </a:rPr>
              <a:t>EECE5580 – Spring 2022</a:t>
            </a:r>
          </a:p>
          <a:p>
            <a:pPr>
              <a:buSzPts val="2000"/>
            </a:pPr>
            <a:r>
              <a:rPr lang="en-US" sz="2000" b="0" i="0" u="none" strike="noStrike" cap="none" dirty="0">
                <a:solidFill>
                  <a:schemeClr val="lt1"/>
                </a:solidFill>
                <a:latin typeface="Arial"/>
                <a:ea typeface="Arial"/>
                <a:cs typeface="Arial"/>
                <a:sym typeface="Arial"/>
              </a:rPr>
              <a:t>April 29, 2022</a:t>
            </a:r>
          </a:p>
          <a:p>
            <a:pPr marL="0" marR="0" lvl="0" indent="0" algn="l" rtl="0">
              <a:lnSpc>
                <a:spcPct val="100000"/>
              </a:lnSpc>
              <a:spcBef>
                <a:spcPts val="0"/>
              </a:spcBef>
              <a:spcAft>
                <a:spcPts val="0"/>
              </a:spcAft>
              <a:buClr>
                <a:srgbClr val="000000"/>
              </a:buClr>
              <a:buSzPts val="2000"/>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31008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a:spLocks noGrp="1"/>
          </p:cNvSpPr>
          <p:nvPr>
            <p:ph type="body" idx="1"/>
          </p:nvPr>
        </p:nvSpPr>
        <p:spPr>
          <a:xfrm>
            <a:off x="565300" y="1233889"/>
            <a:ext cx="5108388" cy="5311223"/>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dirty="0"/>
              <a:t>Again, using two op-amps, two resistors, and two capacitors, we can form a differential controller by swopping the locations of the capacitor and first resistor in the Integrator design. </a:t>
            </a:r>
          </a:p>
          <a:p>
            <a:pPr marL="228600" lvl="0" indent="-228600" algn="l" rtl="0">
              <a:lnSpc>
                <a:spcPct val="120000"/>
              </a:lnSpc>
              <a:spcBef>
                <a:spcPts val="0"/>
              </a:spcBef>
              <a:spcAft>
                <a:spcPts val="0"/>
              </a:spcAft>
              <a:buSzPts val="2000"/>
              <a:buChar char="•"/>
            </a:pPr>
            <a:r>
              <a:rPr lang="en-US" dirty="0"/>
              <a:t>This controller is used to provide anticipation action, as it can provide a gain to the rapid change of the control </a:t>
            </a:r>
            <a:r>
              <a:rPr lang="en-US" dirty="0" err="1"/>
              <a:t>erroraAZZZZZZSQ</a:t>
            </a:r>
            <a:r>
              <a:rPr lang="en-US" dirty="0"/>
              <a:t>	</a:t>
            </a:r>
            <a:endParaRPr b="1" dirty="0">
              <a:latin typeface="Times New Roman" panose="02020603050405020304" pitchFamily="18" charset="0"/>
              <a:cs typeface="Times New Roman" panose="02020603050405020304" pitchFamily="18" charset="0"/>
            </a:endParaRPr>
          </a:p>
        </p:txBody>
      </p:sp>
      <p:sp>
        <p:nvSpPr>
          <p:cNvPr id="109" name="Google Shape;109;p2"/>
          <p:cNvSpPr txBox="1">
            <a:spLocks noGrp="1"/>
          </p:cNvSpPr>
          <p:nvPr>
            <p:ph type="title"/>
          </p:nvPr>
        </p:nvSpPr>
        <p:spPr>
          <a:xfrm>
            <a:off x="379616" y="55083"/>
            <a:ext cx="8415463" cy="1178805"/>
          </a:xfrm>
          <a:prstGeom prst="rect">
            <a:avLst/>
          </a:prstGeom>
          <a:noFill/>
          <a:ln>
            <a:noFill/>
          </a:ln>
        </p:spPr>
        <p:txBody>
          <a:bodyPr spcFirstLastPara="1" wrap="square" lIns="0" tIns="0" rIns="0" bIns="0" anchor="b" anchorCtr="0">
            <a:normAutofit/>
          </a:bodyPr>
          <a:lstStyle/>
          <a:p>
            <a:pPr>
              <a:buSzPts val="3200"/>
            </a:pPr>
            <a:r>
              <a:rPr lang="en-US" dirty="0"/>
              <a:t>Feedback Amplifiers: </a:t>
            </a:r>
            <a:r>
              <a:rPr lang="en-US" b="1" dirty="0"/>
              <a:t>Differential Controller</a:t>
            </a:r>
            <a:br>
              <a:rPr lang="en-US" b="1" dirty="0"/>
            </a:br>
            <a:endParaRPr dirty="0"/>
          </a:p>
        </p:txBody>
      </p:sp>
      <p:sp>
        <p:nvSpPr>
          <p:cNvPr id="110" name="Google Shape;110;p2"/>
          <p:cNvSpPr txBox="1">
            <a:spLocks noGrp="1"/>
          </p:cNvSpPr>
          <p:nvPr>
            <p:ph type="ftr" idx="11"/>
          </p:nvPr>
        </p:nvSpPr>
        <p:spPr>
          <a:xfrm>
            <a:off x="157164" y="6253339"/>
            <a:ext cx="5938836" cy="50357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dirty="0"/>
              <a:t>EECE5580</a:t>
            </a:r>
            <a:endParaRPr dirty="0"/>
          </a:p>
        </p:txBody>
      </p:sp>
      <p:sp>
        <p:nvSpPr>
          <p:cNvPr id="111" name="Google Shape;111;p2"/>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800"/>
              <a:buNone/>
            </a:pPr>
            <a:fld id="{00000000-1234-1234-1234-123412341234}" type="slidenum">
              <a:rPr lang="en-US"/>
              <a:t>10</a:t>
            </a:fld>
            <a:endParaRPr/>
          </a:p>
        </p:txBody>
      </p:sp>
      <p:pic>
        <p:nvPicPr>
          <p:cNvPr id="4" name="Picture 3">
            <a:extLst>
              <a:ext uri="{FF2B5EF4-FFF2-40B4-BE49-F238E27FC236}">
                <a16:creationId xmlns:a16="http://schemas.microsoft.com/office/drawing/2014/main" id="{E6FE37B6-2608-47F4-B7BC-2F94FEC6455E}"/>
              </a:ext>
            </a:extLst>
          </p:cNvPr>
          <p:cNvPicPr>
            <a:picLocks noChangeAspect="1"/>
          </p:cNvPicPr>
          <p:nvPr/>
        </p:nvPicPr>
        <p:blipFill>
          <a:blip r:embed="rId3"/>
          <a:srcRect/>
          <a:stretch/>
        </p:blipFill>
        <p:spPr>
          <a:xfrm>
            <a:off x="5649990" y="2379753"/>
            <a:ext cx="6407903" cy="2703175"/>
          </a:xfrm>
          <a:prstGeom prst="rect">
            <a:avLst/>
          </a:prstGeom>
        </p:spPr>
      </p:pic>
      <p:pic>
        <p:nvPicPr>
          <p:cNvPr id="3" name="Picture 2">
            <a:extLst>
              <a:ext uri="{FF2B5EF4-FFF2-40B4-BE49-F238E27FC236}">
                <a16:creationId xmlns:a16="http://schemas.microsoft.com/office/drawing/2014/main" id="{1F0329FB-46D0-4CB8-875C-2F18044B90DC}"/>
              </a:ext>
            </a:extLst>
          </p:cNvPr>
          <p:cNvPicPr>
            <a:picLocks noChangeAspect="1"/>
          </p:cNvPicPr>
          <p:nvPr/>
        </p:nvPicPr>
        <p:blipFill>
          <a:blip r:embed="rId4"/>
          <a:srcRect/>
          <a:stretch/>
        </p:blipFill>
        <p:spPr>
          <a:xfrm>
            <a:off x="811272" y="4247883"/>
            <a:ext cx="4592747" cy="835045"/>
          </a:xfrm>
          <a:prstGeom prst="rect">
            <a:avLst/>
          </a:prstGeom>
        </p:spPr>
      </p:pic>
    </p:spTree>
    <p:extLst>
      <p:ext uri="{BB962C8B-B14F-4D97-AF65-F5344CB8AC3E}">
        <p14:creationId xmlns:p14="http://schemas.microsoft.com/office/powerpoint/2010/main" val="430013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a:spLocks noGrp="1"/>
          </p:cNvSpPr>
          <p:nvPr>
            <p:ph type="body" idx="1"/>
          </p:nvPr>
        </p:nvSpPr>
        <p:spPr>
          <a:xfrm>
            <a:off x="269914" y="980501"/>
            <a:ext cx="7094862" cy="5564612"/>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2000"/>
              <a:buNone/>
            </a:pPr>
            <a:r>
              <a:rPr lang="en-US" dirty="0"/>
              <a:t>Physical Parameters and Governing Equations for Electric Motors  </a:t>
            </a:r>
          </a:p>
          <a:p>
            <a:pPr marL="342900">
              <a:spcBef>
                <a:spcPts val="0"/>
              </a:spcBef>
              <a:buSzPts val="2000"/>
            </a:pPr>
            <a:r>
              <a:rPr lang="en-US" sz="1800" dirty="0"/>
              <a:t>Electric Motor converts between mechanical energy and electrical energy </a:t>
            </a:r>
          </a:p>
          <a:p>
            <a:pPr marL="342900">
              <a:spcBef>
                <a:spcPts val="0"/>
              </a:spcBef>
              <a:buSzPts val="2000"/>
            </a:pPr>
            <a:r>
              <a:rPr lang="en-US" sz="1800" dirty="0"/>
              <a:t>Inductor with a magnet that produces a current from an applied voltage across its terminals. This current then gives way to torque on the shaft of the motor which can be used to power rotation loads like wheels, propellers, etc... </a:t>
            </a:r>
          </a:p>
          <a:p>
            <a:pPr marL="342900">
              <a:spcBef>
                <a:spcPts val="0"/>
              </a:spcBef>
              <a:buSzPts val="2000"/>
            </a:pPr>
            <a:r>
              <a:rPr lang="en-US" sz="1800" dirty="0"/>
              <a:t>Energy can be converted from mechanical into electrical, where external torque produces a current </a:t>
            </a:r>
          </a:p>
          <a:p>
            <a:pPr marL="342900">
              <a:spcBef>
                <a:spcPts val="0"/>
              </a:spcBef>
              <a:buSzPts val="2000"/>
            </a:pPr>
            <a:r>
              <a:rPr lang="en-US" sz="1800" dirty="0"/>
              <a:t>Then applying some voltage can produce a desired torque</a:t>
            </a:r>
          </a:p>
          <a:p>
            <a:pPr marL="342900">
              <a:spcBef>
                <a:spcPts val="0"/>
              </a:spcBef>
              <a:buSzPts val="2000"/>
            </a:pPr>
            <a:r>
              <a:rPr lang="en-US" sz="1800" dirty="0"/>
              <a:t>Thus, an electrical motor's angular velocity can be controlled through the design of electrical circuits that apply this desired voltage, which confirms we can design Operational Amplifier circuits that are analogous to PID control.</a:t>
            </a:r>
            <a:endParaRPr sz="1800" dirty="0">
              <a:latin typeface="Times New Roman" panose="02020603050405020304" pitchFamily="18" charset="0"/>
              <a:cs typeface="Times New Roman" panose="02020603050405020304" pitchFamily="18" charset="0"/>
            </a:endParaRPr>
          </a:p>
        </p:txBody>
      </p:sp>
      <p:sp>
        <p:nvSpPr>
          <p:cNvPr id="109" name="Google Shape;109;p2"/>
          <p:cNvSpPr txBox="1">
            <a:spLocks noGrp="1"/>
          </p:cNvSpPr>
          <p:nvPr>
            <p:ph type="title"/>
          </p:nvPr>
        </p:nvSpPr>
        <p:spPr>
          <a:xfrm>
            <a:off x="357582" y="55084"/>
            <a:ext cx="8415463" cy="1178805"/>
          </a:xfrm>
          <a:prstGeom prst="rect">
            <a:avLst/>
          </a:prstGeom>
          <a:noFill/>
          <a:ln>
            <a:noFill/>
          </a:ln>
        </p:spPr>
        <p:txBody>
          <a:bodyPr spcFirstLastPara="1" wrap="square" lIns="0" tIns="0" rIns="0" bIns="0" anchor="b" anchorCtr="0">
            <a:normAutofit/>
          </a:bodyPr>
          <a:lstStyle/>
          <a:p>
            <a:pPr>
              <a:buSzPts val="3200"/>
            </a:pPr>
            <a:r>
              <a:rPr lang="en-US" dirty="0"/>
              <a:t>DC Motor Speed Control </a:t>
            </a:r>
            <a:br>
              <a:rPr lang="en-US" b="1" dirty="0"/>
            </a:br>
            <a:endParaRPr dirty="0"/>
          </a:p>
        </p:txBody>
      </p:sp>
      <p:sp>
        <p:nvSpPr>
          <p:cNvPr id="110" name="Google Shape;110;p2"/>
          <p:cNvSpPr txBox="1">
            <a:spLocks noGrp="1"/>
          </p:cNvSpPr>
          <p:nvPr>
            <p:ph type="ftr" idx="11"/>
          </p:nvPr>
        </p:nvSpPr>
        <p:spPr>
          <a:xfrm>
            <a:off x="157164" y="6253339"/>
            <a:ext cx="5938836" cy="50357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dirty="0"/>
              <a:t>EECE5580</a:t>
            </a:r>
            <a:endParaRPr dirty="0"/>
          </a:p>
        </p:txBody>
      </p:sp>
      <p:sp>
        <p:nvSpPr>
          <p:cNvPr id="111" name="Google Shape;111;p2"/>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800"/>
              <a:buNone/>
            </a:pPr>
            <a:fld id="{00000000-1234-1234-1234-123412341234}" type="slidenum">
              <a:rPr lang="en-US"/>
              <a:t>11</a:t>
            </a:fld>
            <a:endParaRPr/>
          </a:p>
        </p:txBody>
      </p:sp>
      <p:pic>
        <p:nvPicPr>
          <p:cNvPr id="14" name="Picture 13" descr="Diagram, schematic&#10;&#10;Description automatically generated">
            <a:extLst>
              <a:ext uri="{FF2B5EF4-FFF2-40B4-BE49-F238E27FC236}">
                <a16:creationId xmlns:a16="http://schemas.microsoft.com/office/drawing/2014/main" id="{6BF6E25C-F21E-42EA-8461-1459F81E762C}"/>
              </a:ext>
            </a:extLst>
          </p:cNvPr>
          <p:cNvPicPr>
            <a:picLocks noChangeAspect="1"/>
          </p:cNvPicPr>
          <p:nvPr/>
        </p:nvPicPr>
        <p:blipFill>
          <a:blip r:embed="rId3"/>
          <a:stretch>
            <a:fillRect/>
          </a:stretch>
        </p:blipFill>
        <p:spPr>
          <a:xfrm>
            <a:off x="7299146" y="1239203"/>
            <a:ext cx="4080804" cy="2620782"/>
          </a:xfrm>
          <a:prstGeom prst="rect">
            <a:avLst/>
          </a:prstGeom>
        </p:spPr>
      </p:pic>
      <p:sp>
        <p:nvSpPr>
          <p:cNvPr id="17" name="TextBox 16">
            <a:extLst>
              <a:ext uri="{FF2B5EF4-FFF2-40B4-BE49-F238E27FC236}">
                <a16:creationId xmlns:a16="http://schemas.microsoft.com/office/drawing/2014/main" id="{942CCE0E-9219-44EE-8A65-8848D67B1945}"/>
              </a:ext>
            </a:extLst>
          </p:cNvPr>
          <p:cNvSpPr txBox="1"/>
          <p:nvPr/>
        </p:nvSpPr>
        <p:spPr>
          <a:xfrm>
            <a:off x="7161636" y="3735612"/>
            <a:ext cx="4355823" cy="307777"/>
          </a:xfrm>
          <a:prstGeom prst="rect">
            <a:avLst/>
          </a:prstGeom>
          <a:noFill/>
        </p:spPr>
        <p:txBody>
          <a:bodyPr wrap="square" rtlCol="0">
            <a:spAutoFit/>
          </a:bodyPr>
          <a:lstStyle/>
          <a:p>
            <a:pPr algn="ctr"/>
            <a:r>
              <a:rPr lang="en-US" dirty="0"/>
              <a:t>Electric equivalent circuit of armature</a:t>
            </a:r>
          </a:p>
        </p:txBody>
      </p:sp>
      <p:pic>
        <p:nvPicPr>
          <p:cNvPr id="20" name="Picture 19" descr="A picture containing gear&#10;&#10;Description automatically generated">
            <a:extLst>
              <a:ext uri="{FF2B5EF4-FFF2-40B4-BE49-F238E27FC236}">
                <a16:creationId xmlns:a16="http://schemas.microsoft.com/office/drawing/2014/main" id="{E2B0449B-17B5-4D71-8A34-BE4CF5611D1F}"/>
              </a:ext>
            </a:extLst>
          </p:cNvPr>
          <p:cNvPicPr>
            <a:picLocks noChangeAspect="1"/>
          </p:cNvPicPr>
          <p:nvPr/>
        </p:nvPicPr>
        <p:blipFill rotWithShape="1">
          <a:blip r:embed="rId4"/>
          <a:srcRect l="8919" t="21872" r="8172" b="15819"/>
          <a:stretch/>
        </p:blipFill>
        <p:spPr>
          <a:xfrm>
            <a:off x="7650038" y="4092766"/>
            <a:ext cx="3379017" cy="1905918"/>
          </a:xfrm>
          <a:prstGeom prst="rect">
            <a:avLst/>
          </a:prstGeom>
        </p:spPr>
      </p:pic>
      <p:sp>
        <p:nvSpPr>
          <p:cNvPr id="21" name="TextBox 20">
            <a:extLst>
              <a:ext uri="{FF2B5EF4-FFF2-40B4-BE49-F238E27FC236}">
                <a16:creationId xmlns:a16="http://schemas.microsoft.com/office/drawing/2014/main" id="{0CF9490B-B8EC-42EE-ABE4-5AB9F04092A6}"/>
              </a:ext>
            </a:extLst>
          </p:cNvPr>
          <p:cNvSpPr txBox="1"/>
          <p:nvPr/>
        </p:nvSpPr>
        <p:spPr>
          <a:xfrm>
            <a:off x="7650037" y="6026227"/>
            <a:ext cx="3379017" cy="307777"/>
          </a:xfrm>
          <a:prstGeom prst="rect">
            <a:avLst/>
          </a:prstGeom>
          <a:noFill/>
        </p:spPr>
        <p:txBody>
          <a:bodyPr wrap="square" rtlCol="0">
            <a:spAutoFit/>
          </a:bodyPr>
          <a:lstStyle/>
          <a:p>
            <a:pPr algn="ctr"/>
            <a:r>
              <a:rPr lang="en-US" dirty="0"/>
              <a:t>Lego Motor </a:t>
            </a:r>
          </a:p>
        </p:txBody>
      </p:sp>
    </p:spTree>
    <p:extLst>
      <p:ext uri="{BB962C8B-B14F-4D97-AF65-F5344CB8AC3E}">
        <p14:creationId xmlns:p14="http://schemas.microsoft.com/office/powerpoint/2010/main" val="4060221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a:spLocks noGrp="1"/>
          </p:cNvSpPr>
          <p:nvPr>
            <p:ph type="body" idx="1"/>
          </p:nvPr>
        </p:nvSpPr>
        <p:spPr>
          <a:xfrm>
            <a:off x="269914" y="1096179"/>
            <a:ext cx="6439358" cy="5448934"/>
          </a:xfrm>
          <a:prstGeom prst="rect">
            <a:avLst/>
          </a:prstGeom>
          <a:noFill/>
          <a:ln>
            <a:noFill/>
          </a:ln>
        </p:spPr>
        <p:txBody>
          <a:bodyPr spcFirstLastPara="1" wrap="square" lIns="91425" tIns="45700" rIns="91425" bIns="45700" anchor="t" anchorCtr="0">
            <a:normAutofit/>
          </a:bodyPr>
          <a:lstStyle/>
          <a:p>
            <a:pPr marL="342900">
              <a:spcBef>
                <a:spcPts val="0"/>
              </a:spcBef>
              <a:buSzPts val="2000"/>
            </a:pPr>
            <a:r>
              <a:rPr lang="en-US" dirty="0">
                <a:latin typeface="Times New Roman" panose="02020603050405020304" pitchFamily="18" charset="0"/>
                <a:cs typeface="Times New Roman" panose="02020603050405020304" pitchFamily="18" charset="0"/>
              </a:rPr>
              <a:t>Lego Motor</a:t>
            </a:r>
          </a:p>
          <a:p>
            <a:pPr marL="800100" lvl="1">
              <a:spcBef>
                <a:spcPts val="0"/>
              </a:spcBef>
              <a:buSzPts val="2000"/>
            </a:pPr>
            <a:r>
              <a:rPr lang="en-US" dirty="0">
                <a:latin typeface="Times New Roman" panose="02020603050405020304" pitchFamily="18" charset="0"/>
                <a:cs typeface="Times New Roman" panose="02020603050405020304" pitchFamily="18" charset="0"/>
              </a:rPr>
              <a:t>Used for some electronics circuits/projects</a:t>
            </a:r>
          </a:p>
          <a:p>
            <a:pPr marL="800100" lvl="1">
              <a:spcBef>
                <a:spcPts val="0"/>
              </a:spcBef>
              <a:buSzPts val="2000"/>
            </a:pPr>
            <a:r>
              <a:rPr lang="en-US" dirty="0">
                <a:latin typeface="Times New Roman" panose="02020603050405020304" pitchFamily="18" charset="0"/>
                <a:cs typeface="Times New Roman" panose="02020603050405020304" pitchFamily="18" charset="0"/>
              </a:rPr>
              <a:t>Operational voltage 9V DC</a:t>
            </a:r>
          </a:p>
          <a:p>
            <a:pPr marL="800100" lvl="1">
              <a:spcBef>
                <a:spcPts val="0"/>
              </a:spcBef>
              <a:buSzPts val="2000"/>
            </a:pPr>
            <a:r>
              <a:rPr lang="en-US" dirty="0">
                <a:latin typeface="Times New Roman" panose="02020603050405020304" pitchFamily="18" charset="0"/>
                <a:cs typeface="Times New Roman" panose="02020603050405020304" pitchFamily="18" charset="0"/>
              </a:rPr>
              <a:t>Low friction and used for high-speed design</a:t>
            </a:r>
          </a:p>
          <a:p>
            <a:pPr marL="800100" lvl="1">
              <a:spcBef>
                <a:spcPts val="0"/>
              </a:spcBef>
              <a:buSzPts val="2000"/>
            </a:pPr>
            <a:r>
              <a:rPr lang="en-US" dirty="0">
                <a:latin typeface="Times New Roman" panose="02020603050405020304" pitchFamily="18" charset="0"/>
                <a:cs typeface="Times New Roman" panose="02020603050405020304" pitchFamily="18" charset="0"/>
              </a:rPr>
              <a:t>Motor Constant derived from MIT Robotics Seminar</a:t>
            </a:r>
          </a:p>
          <a:p>
            <a:pPr marL="342900">
              <a:spcBef>
                <a:spcPts val="0"/>
              </a:spcBef>
              <a:buSzPts val="2000"/>
            </a:pPr>
            <a:r>
              <a:rPr lang="en-US" dirty="0">
                <a:latin typeface="Times New Roman" panose="02020603050405020304" pitchFamily="18" charset="0"/>
                <a:cs typeface="Times New Roman" panose="02020603050405020304" pitchFamily="18" charset="0"/>
              </a:rPr>
              <a:t>Torque of Lego Motor</a:t>
            </a:r>
          </a:p>
          <a:p>
            <a:pPr marL="800100" lvl="1">
              <a:spcBef>
                <a:spcPts val="0"/>
              </a:spcBef>
              <a:buSzPts val="2000"/>
            </a:pPr>
            <a:r>
              <a:rPr lang="en-US" dirty="0">
                <a:latin typeface="Times New Roman" panose="02020603050405020304" pitchFamily="18" charset="0"/>
                <a:cs typeface="Times New Roman" panose="02020603050405020304" pitchFamily="18" charset="0"/>
              </a:rPr>
              <a:t>I = (9V/25Ω)</a:t>
            </a:r>
          </a:p>
          <a:p>
            <a:pPr marL="800100" lvl="1">
              <a:spcBef>
                <a:spcPts val="0"/>
              </a:spcBef>
              <a:buSzPts val="2000"/>
            </a:pPr>
            <a:r>
              <a:rPr lang="en-US" dirty="0">
                <a:latin typeface="Times New Roman" panose="02020603050405020304" pitchFamily="18" charset="0"/>
                <a:cs typeface="Times New Roman" panose="02020603050405020304" pitchFamily="18" charset="0"/>
              </a:rPr>
              <a:t>Kt = 0.25 Nm/A</a:t>
            </a:r>
          </a:p>
          <a:p>
            <a:pPr marL="800100" lvl="1">
              <a:spcBef>
                <a:spcPts val="0"/>
              </a:spcBef>
              <a:buSzPts val="2000"/>
            </a:pPr>
            <a:r>
              <a:rPr lang="en-US" dirty="0">
                <a:latin typeface="Times New Roman" panose="02020603050405020304" pitchFamily="18" charset="0"/>
                <a:cs typeface="Times New Roman" panose="02020603050405020304" pitchFamily="18" charset="0"/>
              </a:rPr>
              <a:t>T = (Kt)(I) = (9/25)(0.25) = 0.089Nm </a:t>
            </a:r>
          </a:p>
          <a:p>
            <a:pPr marL="342900">
              <a:spcBef>
                <a:spcPts val="0"/>
              </a:spcBef>
              <a:buSzPts val="2000"/>
            </a:pPr>
            <a:r>
              <a:rPr lang="en-US" dirty="0">
                <a:latin typeface="Times New Roman" panose="02020603050405020304" pitchFamily="18" charset="0"/>
                <a:cs typeface="Times New Roman" panose="02020603050405020304" pitchFamily="18" charset="0"/>
              </a:rPr>
              <a:t>EMF of Lego Motor</a:t>
            </a:r>
          </a:p>
          <a:p>
            <a:pPr marL="800100" lvl="1">
              <a:spcBef>
                <a:spcPts val="0"/>
              </a:spcBef>
              <a:buSzPts val="2000"/>
            </a:pPr>
            <a:r>
              <a:rPr lang="en-US" dirty="0" err="1">
                <a:latin typeface="Times New Roman" panose="02020603050405020304" pitchFamily="18" charset="0"/>
                <a:cs typeface="Times New Roman" panose="02020603050405020304" pitchFamily="18" charset="0"/>
              </a:rPr>
              <a:t>Vemf</a:t>
            </a:r>
            <a:r>
              <a:rPr lang="en-US" dirty="0">
                <a:latin typeface="Times New Roman" panose="02020603050405020304" pitchFamily="18" charset="0"/>
                <a:cs typeface="Times New Roman" panose="02020603050405020304" pitchFamily="18" charset="0"/>
              </a:rPr>
              <a:t> = (K</a:t>
            </a:r>
            <a:r>
              <a:rPr lang="el-GR" dirty="0">
                <a:latin typeface="Times New Roman" panose="02020603050405020304" pitchFamily="18" charset="0"/>
                <a:cs typeface="Times New Roman" panose="02020603050405020304" pitchFamily="18" charset="0"/>
              </a:rPr>
              <a:t>ω</a:t>
            </a:r>
            <a:r>
              <a:rPr lang="en-US"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ω</a:t>
            </a:r>
            <a:r>
              <a:rPr lang="en-US" dirty="0">
                <a:latin typeface="Times New Roman" panose="02020603050405020304" pitchFamily="18" charset="0"/>
                <a:cs typeface="Times New Roman" panose="02020603050405020304" pitchFamily="18" charset="0"/>
              </a:rPr>
              <a:t>) </a:t>
            </a:r>
          </a:p>
          <a:p>
            <a:pPr marL="800100" lvl="1">
              <a:spcBef>
                <a:spcPts val="0"/>
              </a:spcBef>
              <a:buSzPts val="2000"/>
            </a:pPr>
            <a:r>
              <a:rPr lang="en-US" dirty="0">
                <a:latin typeface="Times New Roman" panose="02020603050405020304" pitchFamily="18" charset="0"/>
                <a:cs typeface="Times New Roman" panose="02020603050405020304" pitchFamily="18" charset="0"/>
              </a:rPr>
              <a:t>9V = (K</a:t>
            </a:r>
            <a:r>
              <a:rPr lang="el-GR" dirty="0">
                <a:latin typeface="Times New Roman" panose="02020603050405020304" pitchFamily="18" charset="0"/>
                <a:cs typeface="Times New Roman" panose="02020603050405020304" pitchFamily="18" charset="0"/>
              </a:rPr>
              <a:t>ω</a:t>
            </a:r>
            <a:r>
              <a:rPr lang="en-US" dirty="0">
                <a:latin typeface="Times New Roman" panose="02020603050405020304" pitchFamily="18" charset="0"/>
                <a:cs typeface="Times New Roman" panose="02020603050405020304" pitchFamily="18" charset="0"/>
              </a:rPr>
              <a:t>)(35.6rad/s)</a:t>
            </a:r>
          </a:p>
          <a:p>
            <a:pPr marL="800100" lvl="1">
              <a:spcBef>
                <a:spcPts val="0"/>
              </a:spcBef>
              <a:buSzPts val="2000"/>
            </a:pPr>
            <a:r>
              <a:rPr lang="en-US" dirty="0">
                <a:latin typeface="Times New Roman" panose="02020603050405020304" pitchFamily="18" charset="0"/>
                <a:cs typeface="Times New Roman" panose="02020603050405020304" pitchFamily="18" charset="0"/>
              </a:rPr>
              <a:t>K</a:t>
            </a:r>
            <a:r>
              <a:rPr lang="el-GR" dirty="0">
                <a:latin typeface="Times New Roman" panose="02020603050405020304" pitchFamily="18" charset="0"/>
                <a:cs typeface="Times New Roman" panose="02020603050405020304" pitchFamily="18" charset="0"/>
              </a:rPr>
              <a:t>ω</a:t>
            </a:r>
            <a:r>
              <a:rPr lang="en-US" dirty="0">
                <a:latin typeface="Times New Roman" panose="02020603050405020304" pitchFamily="18" charset="0"/>
                <a:cs typeface="Times New Roman" panose="02020603050405020304" pitchFamily="18" charset="0"/>
              </a:rPr>
              <a:t> = 0.2528, which is approximately 0.25</a:t>
            </a:r>
            <a:endParaRPr dirty="0">
              <a:latin typeface="Times New Roman" panose="02020603050405020304" pitchFamily="18" charset="0"/>
              <a:cs typeface="Times New Roman" panose="02020603050405020304" pitchFamily="18" charset="0"/>
            </a:endParaRPr>
          </a:p>
        </p:txBody>
      </p:sp>
      <p:sp>
        <p:nvSpPr>
          <p:cNvPr id="109" name="Google Shape;109;p2"/>
          <p:cNvSpPr txBox="1">
            <a:spLocks noGrp="1"/>
          </p:cNvSpPr>
          <p:nvPr>
            <p:ph type="title"/>
          </p:nvPr>
        </p:nvSpPr>
        <p:spPr>
          <a:xfrm>
            <a:off x="357582" y="55084"/>
            <a:ext cx="8415463" cy="1178805"/>
          </a:xfrm>
          <a:prstGeom prst="rect">
            <a:avLst/>
          </a:prstGeom>
          <a:noFill/>
          <a:ln>
            <a:noFill/>
          </a:ln>
        </p:spPr>
        <p:txBody>
          <a:bodyPr spcFirstLastPara="1" wrap="square" lIns="0" tIns="0" rIns="0" bIns="0" anchor="b" anchorCtr="0">
            <a:normAutofit/>
          </a:bodyPr>
          <a:lstStyle/>
          <a:p>
            <a:pPr>
              <a:buSzPts val="3200"/>
            </a:pPr>
            <a:r>
              <a:rPr lang="en-US" dirty="0"/>
              <a:t>Derive Governing </a:t>
            </a:r>
            <a:r>
              <a:rPr lang="en-US" dirty="0" err="1"/>
              <a:t>Eqs</a:t>
            </a:r>
            <a:r>
              <a:rPr lang="en-US" dirty="0"/>
              <a:t> for Motor</a:t>
            </a:r>
            <a:br>
              <a:rPr lang="en-US" b="1" dirty="0"/>
            </a:br>
            <a:endParaRPr dirty="0"/>
          </a:p>
        </p:txBody>
      </p:sp>
      <p:sp>
        <p:nvSpPr>
          <p:cNvPr id="110" name="Google Shape;110;p2"/>
          <p:cNvSpPr txBox="1">
            <a:spLocks noGrp="1"/>
          </p:cNvSpPr>
          <p:nvPr>
            <p:ph type="ftr" idx="11"/>
          </p:nvPr>
        </p:nvSpPr>
        <p:spPr>
          <a:xfrm>
            <a:off x="157164" y="6253339"/>
            <a:ext cx="5938836" cy="50357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dirty="0"/>
              <a:t>EECE5580</a:t>
            </a:r>
            <a:endParaRPr dirty="0"/>
          </a:p>
        </p:txBody>
      </p:sp>
      <p:sp>
        <p:nvSpPr>
          <p:cNvPr id="111" name="Google Shape;111;p2"/>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800"/>
              <a:buNone/>
            </a:pPr>
            <a:fld id="{00000000-1234-1234-1234-123412341234}" type="slidenum">
              <a:rPr lang="en-US"/>
              <a:t>12</a:t>
            </a:fld>
            <a:endParaRPr/>
          </a:p>
        </p:txBody>
      </p:sp>
      <p:pic>
        <p:nvPicPr>
          <p:cNvPr id="20" name="Picture 19" descr="A picture containing gear&#10;&#10;Description automatically generated">
            <a:extLst>
              <a:ext uri="{FF2B5EF4-FFF2-40B4-BE49-F238E27FC236}">
                <a16:creationId xmlns:a16="http://schemas.microsoft.com/office/drawing/2014/main" id="{E2B0449B-17B5-4D71-8A34-BE4CF5611D1F}"/>
              </a:ext>
            </a:extLst>
          </p:cNvPr>
          <p:cNvPicPr>
            <a:picLocks noChangeAspect="1"/>
          </p:cNvPicPr>
          <p:nvPr/>
        </p:nvPicPr>
        <p:blipFill rotWithShape="1">
          <a:blip r:embed="rId3"/>
          <a:srcRect l="8919" t="21872" r="8172" b="15819"/>
          <a:stretch/>
        </p:blipFill>
        <p:spPr>
          <a:xfrm>
            <a:off x="7454718" y="1233889"/>
            <a:ext cx="3769654" cy="2126255"/>
          </a:xfrm>
          <a:prstGeom prst="rect">
            <a:avLst/>
          </a:prstGeom>
        </p:spPr>
      </p:pic>
      <p:sp>
        <p:nvSpPr>
          <p:cNvPr id="21" name="TextBox 20">
            <a:extLst>
              <a:ext uri="{FF2B5EF4-FFF2-40B4-BE49-F238E27FC236}">
                <a16:creationId xmlns:a16="http://schemas.microsoft.com/office/drawing/2014/main" id="{0CF9490B-B8EC-42EE-ABE4-5AB9F04092A6}"/>
              </a:ext>
            </a:extLst>
          </p:cNvPr>
          <p:cNvSpPr txBox="1"/>
          <p:nvPr/>
        </p:nvSpPr>
        <p:spPr>
          <a:xfrm>
            <a:off x="7650036" y="3343968"/>
            <a:ext cx="3379017" cy="307777"/>
          </a:xfrm>
          <a:prstGeom prst="rect">
            <a:avLst/>
          </a:prstGeom>
          <a:noFill/>
        </p:spPr>
        <p:txBody>
          <a:bodyPr wrap="square" rtlCol="0">
            <a:spAutoFit/>
          </a:bodyPr>
          <a:lstStyle/>
          <a:p>
            <a:pPr algn="ctr"/>
            <a:r>
              <a:rPr lang="en-US" dirty="0"/>
              <a:t>Lego Motor </a:t>
            </a:r>
          </a:p>
        </p:txBody>
      </p:sp>
      <p:pic>
        <p:nvPicPr>
          <p:cNvPr id="5" name="Picture 4">
            <a:extLst>
              <a:ext uri="{FF2B5EF4-FFF2-40B4-BE49-F238E27FC236}">
                <a16:creationId xmlns:a16="http://schemas.microsoft.com/office/drawing/2014/main" id="{CFE82882-8F2E-48CF-9731-FE4FB01AD7DE}"/>
              </a:ext>
            </a:extLst>
          </p:cNvPr>
          <p:cNvPicPr>
            <a:picLocks noChangeAspect="1"/>
          </p:cNvPicPr>
          <p:nvPr/>
        </p:nvPicPr>
        <p:blipFill>
          <a:blip r:embed="rId4"/>
          <a:stretch>
            <a:fillRect/>
          </a:stretch>
        </p:blipFill>
        <p:spPr>
          <a:xfrm>
            <a:off x="7378287" y="3766767"/>
            <a:ext cx="1661054" cy="457390"/>
          </a:xfrm>
          <a:prstGeom prst="rect">
            <a:avLst/>
          </a:prstGeom>
        </p:spPr>
      </p:pic>
      <p:pic>
        <p:nvPicPr>
          <p:cNvPr id="7" name="Picture 6">
            <a:extLst>
              <a:ext uri="{FF2B5EF4-FFF2-40B4-BE49-F238E27FC236}">
                <a16:creationId xmlns:a16="http://schemas.microsoft.com/office/drawing/2014/main" id="{D240E1A3-1B06-40D1-9FA8-87514463E197}"/>
              </a:ext>
            </a:extLst>
          </p:cNvPr>
          <p:cNvPicPr>
            <a:picLocks noChangeAspect="1"/>
          </p:cNvPicPr>
          <p:nvPr/>
        </p:nvPicPr>
        <p:blipFill>
          <a:blip r:embed="rId5"/>
          <a:stretch>
            <a:fillRect/>
          </a:stretch>
        </p:blipFill>
        <p:spPr>
          <a:xfrm>
            <a:off x="9278252" y="3773992"/>
            <a:ext cx="1968622" cy="442939"/>
          </a:xfrm>
          <a:prstGeom prst="rect">
            <a:avLst/>
          </a:prstGeom>
        </p:spPr>
      </p:pic>
      <p:sp>
        <p:nvSpPr>
          <p:cNvPr id="8" name="TextBox 7">
            <a:extLst>
              <a:ext uri="{FF2B5EF4-FFF2-40B4-BE49-F238E27FC236}">
                <a16:creationId xmlns:a16="http://schemas.microsoft.com/office/drawing/2014/main" id="{92CA2C73-291E-44B7-8CF7-7F1D9ED45D05}"/>
              </a:ext>
            </a:extLst>
          </p:cNvPr>
          <p:cNvSpPr txBox="1"/>
          <p:nvPr/>
        </p:nvSpPr>
        <p:spPr>
          <a:xfrm>
            <a:off x="7454718" y="4302087"/>
            <a:ext cx="3792156" cy="307777"/>
          </a:xfrm>
          <a:prstGeom prst="rect">
            <a:avLst/>
          </a:prstGeom>
          <a:noFill/>
        </p:spPr>
        <p:txBody>
          <a:bodyPr wrap="square" rtlCol="0">
            <a:spAutoFit/>
          </a:bodyPr>
          <a:lstStyle/>
          <a:p>
            <a:pPr algn="ctr"/>
            <a:r>
              <a:rPr lang="en-US" dirty="0"/>
              <a:t>For all brushed motors Kt = Kw</a:t>
            </a:r>
          </a:p>
        </p:txBody>
      </p:sp>
    </p:spTree>
    <p:extLst>
      <p:ext uri="{BB962C8B-B14F-4D97-AF65-F5344CB8AC3E}">
        <p14:creationId xmlns:p14="http://schemas.microsoft.com/office/powerpoint/2010/main" val="4080438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a:spLocks noGrp="1"/>
          </p:cNvSpPr>
          <p:nvPr>
            <p:ph type="body" idx="1"/>
          </p:nvPr>
        </p:nvSpPr>
        <p:spPr>
          <a:xfrm>
            <a:off x="186671" y="1096179"/>
            <a:ext cx="6125411" cy="5448934"/>
          </a:xfrm>
          <a:prstGeom prst="rect">
            <a:avLst/>
          </a:prstGeom>
          <a:noFill/>
          <a:ln>
            <a:noFill/>
          </a:ln>
        </p:spPr>
        <p:txBody>
          <a:bodyPr spcFirstLastPara="1" wrap="square" lIns="91425" tIns="45700" rIns="91425" bIns="45700" anchor="t" anchorCtr="0">
            <a:normAutofit/>
          </a:bodyPr>
          <a:lstStyle/>
          <a:p>
            <a:pPr marL="0" indent="0">
              <a:spcBef>
                <a:spcPts val="0"/>
              </a:spcBef>
              <a:buSzPts val="2000"/>
              <a:buNone/>
            </a:pPr>
            <a:r>
              <a:rPr lang="en-US" b="1" dirty="0">
                <a:latin typeface="Times New Roman" panose="02020603050405020304" pitchFamily="18" charset="0"/>
                <a:cs typeface="Times New Roman" panose="02020603050405020304" pitchFamily="18" charset="0"/>
              </a:rPr>
              <a:t>Applying Newton’s 2</a:t>
            </a:r>
            <a:r>
              <a:rPr lang="en-US" b="1" baseline="30000" dirty="0">
                <a:latin typeface="Times New Roman" panose="02020603050405020304" pitchFamily="18" charset="0"/>
                <a:cs typeface="Times New Roman" panose="02020603050405020304" pitchFamily="18" charset="0"/>
              </a:rPr>
              <a:t>nd</a:t>
            </a:r>
            <a:r>
              <a:rPr lang="en-US" b="1" dirty="0">
                <a:latin typeface="Times New Roman" panose="02020603050405020304" pitchFamily="18" charset="0"/>
                <a:cs typeface="Times New Roman" panose="02020603050405020304" pitchFamily="18" charset="0"/>
              </a:rPr>
              <a:t> Law and KVL:</a:t>
            </a:r>
          </a:p>
          <a:p>
            <a:pPr marL="342900">
              <a:spcBef>
                <a:spcPts val="0"/>
              </a:spcBef>
              <a:buSzPts val="2000"/>
            </a:pPr>
            <a:r>
              <a:rPr lang="en-US" dirty="0">
                <a:latin typeface="Times New Roman" panose="02020603050405020304" pitchFamily="18" charset="0"/>
                <a:cs typeface="Times New Roman" panose="02020603050405020304" pitchFamily="18" charset="0"/>
              </a:rPr>
              <a:t>The Current and Torque equation is:</a:t>
            </a:r>
          </a:p>
          <a:p>
            <a:pPr marL="0" indent="0">
              <a:spcBef>
                <a:spcPts val="0"/>
              </a:spcBef>
              <a:buSzPts val="2000"/>
              <a:buNone/>
            </a:pPr>
            <a:r>
              <a:rPr lang="en-US" dirty="0">
                <a:latin typeface="Times New Roman" panose="02020603050405020304" pitchFamily="18" charset="0"/>
                <a:cs typeface="Times New Roman" panose="02020603050405020304" pitchFamily="18" charset="0"/>
              </a:rPr>
              <a:t>     </a:t>
            </a:r>
          </a:p>
          <a:p>
            <a:pPr marL="0" indent="0">
              <a:spcBef>
                <a:spcPts val="0"/>
              </a:spcBef>
              <a:buSzPts val="2000"/>
              <a:buNone/>
            </a:pPr>
            <a:r>
              <a:rPr lang="en-US" dirty="0">
                <a:latin typeface="Times New Roman" panose="02020603050405020304" pitchFamily="18" charset="0"/>
                <a:cs typeface="Times New Roman" panose="02020603050405020304" pitchFamily="18" charset="0"/>
              </a:rPr>
              <a:t> where,</a:t>
            </a: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342900">
              <a:spcBef>
                <a:spcPts val="0"/>
              </a:spcBef>
              <a:buSzPts val="2000"/>
            </a:pPr>
            <a:r>
              <a:rPr lang="en-US" dirty="0">
                <a:latin typeface="Times New Roman" panose="02020603050405020304" pitchFamily="18" charset="0"/>
                <a:cs typeface="Times New Roman" panose="02020603050405020304" pitchFamily="18" charset="0"/>
              </a:rPr>
              <a:t>The EMF Voltage and Angular Velocity equations are:</a:t>
            </a: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342900">
              <a:spcBef>
                <a:spcPts val="0"/>
              </a:spcBef>
              <a:buSzPts val="2000"/>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r>
              <a:rPr lang="en-US" dirty="0">
                <a:latin typeface="Times New Roman" panose="02020603050405020304" pitchFamily="18" charset="0"/>
                <a:cs typeface="Times New Roman" panose="02020603050405020304" pitchFamily="18" charset="0"/>
              </a:rPr>
              <a:t>  then substituting            , we get the two equations:</a:t>
            </a:r>
          </a:p>
          <a:p>
            <a:pPr marL="0" indent="0">
              <a:spcBef>
                <a:spcPts val="0"/>
              </a:spcBef>
              <a:buSzPts val="2000"/>
              <a:buNone/>
            </a:pPr>
            <a:endParaRPr dirty="0">
              <a:latin typeface="Times New Roman" panose="02020603050405020304" pitchFamily="18" charset="0"/>
              <a:cs typeface="Times New Roman" panose="02020603050405020304" pitchFamily="18" charset="0"/>
            </a:endParaRPr>
          </a:p>
        </p:txBody>
      </p:sp>
      <p:sp>
        <p:nvSpPr>
          <p:cNvPr id="109" name="Google Shape;109;p2"/>
          <p:cNvSpPr txBox="1">
            <a:spLocks noGrp="1"/>
          </p:cNvSpPr>
          <p:nvPr>
            <p:ph type="title"/>
          </p:nvPr>
        </p:nvSpPr>
        <p:spPr>
          <a:xfrm>
            <a:off x="357582" y="55084"/>
            <a:ext cx="8415463" cy="1178805"/>
          </a:xfrm>
          <a:prstGeom prst="rect">
            <a:avLst/>
          </a:prstGeom>
          <a:noFill/>
          <a:ln>
            <a:noFill/>
          </a:ln>
        </p:spPr>
        <p:txBody>
          <a:bodyPr spcFirstLastPara="1" wrap="square" lIns="0" tIns="0" rIns="0" bIns="0" anchor="b" anchorCtr="0">
            <a:normAutofit/>
          </a:bodyPr>
          <a:lstStyle/>
          <a:p>
            <a:pPr>
              <a:buSzPts val="3200"/>
            </a:pPr>
            <a:r>
              <a:rPr lang="en-US" dirty="0"/>
              <a:t>Derive Governing </a:t>
            </a:r>
            <a:r>
              <a:rPr lang="en-US" dirty="0" err="1"/>
              <a:t>Eqs</a:t>
            </a:r>
            <a:r>
              <a:rPr lang="en-US" dirty="0"/>
              <a:t> for Motor</a:t>
            </a:r>
            <a:br>
              <a:rPr lang="en-US" b="1" dirty="0"/>
            </a:br>
            <a:endParaRPr dirty="0"/>
          </a:p>
        </p:txBody>
      </p:sp>
      <p:sp>
        <p:nvSpPr>
          <p:cNvPr id="110" name="Google Shape;110;p2"/>
          <p:cNvSpPr txBox="1">
            <a:spLocks noGrp="1"/>
          </p:cNvSpPr>
          <p:nvPr>
            <p:ph type="ftr" idx="11"/>
          </p:nvPr>
        </p:nvSpPr>
        <p:spPr>
          <a:xfrm>
            <a:off x="157164" y="6253339"/>
            <a:ext cx="5938836" cy="50357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dirty="0"/>
              <a:t>EECE5580</a:t>
            </a:r>
            <a:endParaRPr dirty="0"/>
          </a:p>
        </p:txBody>
      </p:sp>
      <p:sp>
        <p:nvSpPr>
          <p:cNvPr id="111" name="Google Shape;111;p2"/>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800"/>
              <a:buNone/>
            </a:pPr>
            <a:fld id="{00000000-1234-1234-1234-123412341234}" type="slidenum">
              <a:rPr lang="en-US"/>
              <a:t>13</a:t>
            </a:fld>
            <a:endParaRPr/>
          </a:p>
        </p:txBody>
      </p:sp>
      <p:pic>
        <p:nvPicPr>
          <p:cNvPr id="3" name="Picture 2">
            <a:extLst>
              <a:ext uri="{FF2B5EF4-FFF2-40B4-BE49-F238E27FC236}">
                <a16:creationId xmlns:a16="http://schemas.microsoft.com/office/drawing/2014/main" id="{0826FC16-6532-4893-8BA8-EA27AB1FDBBF}"/>
              </a:ext>
            </a:extLst>
          </p:cNvPr>
          <p:cNvPicPr>
            <a:picLocks noChangeAspect="1"/>
          </p:cNvPicPr>
          <p:nvPr/>
        </p:nvPicPr>
        <p:blipFill>
          <a:blip r:embed="rId3"/>
          <a:stretch>
            <a:fillRect/>
          </a:stretch>
        </p:blipFill>
        <p:spPr>
          <a:xfrm>
            <a:off x="1678230" y="1917858"/>
            <a:ext cx="1902358" cy="327287"/>
          </a:xfrm>
          <a:prstGeom prst="rect">
            <a:avLst/>
          </a:prstGeom>
        </p:spPr>
      </p:pic>
      <p:pic>
        <p:nvPicPr>
          <p:cNvPr id="6" name="Picture 5" descr="A picture containing text, indoor, screenshot&#10;&#10;Description automatically generated">
            <a:extLst>
              <a:ext uri="{FF2B5EF4-FFF2-40B4-BE49-F238E27FC236}">
                <a16:creationId xmlns:a16="http://schemas.microsoft.com/office/drawing/2014/main" id="{C8B29502-940E-46C7-AC59-8E933A1E9468}"/>
              </a:ext>
            </a:extLst>
          </p:cNvPr>
          <p:cNvPicPr>
            <a:picLocks noChangeAspect="1"/>
          </p:cNvPicPr>
          <p:nvPr/>
        </p:nvPicPr>
        <p:blipFill>
          <a:blip r:embed="rId4"/>
          <a:stretch>
            <a:fillRect/>
          </a:stretch>
        </p:blipFill>
        <p:spPr>
          <a:xfrm>
            <a:off x="1494863" y="2581022"/>
            <a:ext cx="2541613" cy="1006055"/>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305F4478-BE67-4451-A579-5DF404520116}"/>
              </a:ext>
            </a:extLst>
          </p:cNvPr>
          <p:cNvPicPr>
            <a:picLocks noChangeAspect="1"/>
          </p:cNvPicPr>
          <p:nvPr/>
        </p:nvPicPr>
        <p:blipFill>
          <a:blip r:embed="rId5"/>
          <a:stretch>
            <a:fillRect/>
          </a:stretch>
        </p:blipFill>
        <p:spPr>
          <a:xfrm>
            <a:off x="1239790" y="4081262"/>
            <a:ext cx="3236988" cy="721498"/>
          </a:xfrm>
          <a:prstGeom prst="rect">
            <a:avLst/>
          </a:prstGeom>
        </p:spPr>
      </p:pic>
      <p:pic>
        <p:nvPicPr>
          <p:cNvPr id="12" name="Picture 11">
            <a:extLst>
              <a:ext uri="{FF2B5EF4-FFF2-40B4-BE49-F238E27FC236}">
                <a16:creationId xmlns:a16="http://schemas.microsoft.com/office/drawing/2014/main" id="{2331F930-3F80-485B-8D5D-12C606DA9C34}"/>
              </a:ext>
            </a:extLst>
          </p:cNvPr>
          <p:cNvPicPr>
            <a:picLocks noChangeAspect="1"/>
          </p:cNvPicPr>
          <p:nvPr/>
        </p:nvPicPr>
        <p:blipFill>
          <a:blip r:embed="rId6"/>
          <a:stretch>
            <a:fillRect/>
          </a:stretch>
        </p:blipFill>
        <p:spPr>
          <a:xfrm>
            <a:off x="2141947" y="4718538"/>
            <a:ext cx="676046" cy="477210"/>
          </a:xfrm>
          <a:prstGeom prst="rect">
            <a:avLst/>
          </a:prstGeom>
        </p:spPr>
      </p:pic>
      <p:pic>
        <p:nvPicPr>
          <p:cNvPr id="14" name="Picture 13" descr="Letter&#10;&#10;Description automatically generated with medium confidence">
            <a:extLst>
              <a:ext uri="{FF2B5EF4-FFF2-40B4-BE49-F238E27FC236}">
                <a16:creationId xmlns:a16="http://schemas.microsoft.com/office/drawing/2014/main" id="{50FD071F-0A79-4C8F-BB73-9A937D8F31B8}"/>
              </a:ext>
            </a:extLst>
          </p:cNvPr>
          <p:cNvPicPr>
            <a:picLocks noChangeAspect="1"/>
          </p:cNvPicPr>
          <p:nvPr/>
        </p:nvPicPr>
        <p:blipFill>
          <a:blip r:embed="rId7"/>
          <a:stretch>
            <a:fillRect/>
          </a:stretch>
        </p:blipFill>
        <p:spPr>
          <a:xfrm>
            <a:off x="1166408" y="5134833"/>
            <a:ext cx="3383751" cy="1253976"/>
          </a:xfrm>
          <a:prstGeom prst="rect">
            <a:avLst/>
          </a:prstGeom>
        </p:spPr>
      </p:pic>
      <p:sp>
        <p:nvSpPr>
          <p:cNvPr id="22" name="Google Shape;108;p2">
            <a:extLst>
              <a:ext uri="{FF2B5EF4-FFF2-40B4-BE49-F238E27FC236}">
                <a16:creationId xmlns:a16="http://schemas.microsoft.com/office/drawing/2014/main" id="{31C40E0B-B39B-4120-9431-2271A6B0F685}"/>
              </a:ext>
            </a:extLst>
          </p:cNvPr>
          <p:cNvSpPr txBox="1">
            <a:spLocks/>
          </p:cNvSpPr>
          <p:nvPr/>
        </p:nvSpPr>
        <p:spPr>
          <a:xfrm>
            <a:off x="6289111" y="1096179"/>
            <a:ext cx="5745725" cy="551778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20000"/>
              </a:lnSpc>
              <a:spcBef>
                <a:spcPts val="10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2pPr>
            <a:lvl3pPr marL="1371600" marR="0" lvl="2"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3pPr>
            <a:lvl4pPr marL="1828800" marR="0" lvl="3"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4pPr>
            <a:lvl5pPr marL="2286000" marR="0" lvl="4"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5pPr>
            <a:lvl6pPr marL="2743200" marR="0" lvl="5"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6pPr>
            <a:lvl7pPr marL="3200400" marR="0" lvl="6"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7pPr>
            <a:lvl8pPr marL="3657600" marR="0" lvl="7"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8pPr>
            <a:lvl9pPr marL="4114800" marR="0" lvl="8"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9pPr>
          </a:lstStyle>
          <a:p>
            <a:pPr marL="0" indent="0">
              <a:spcBef>
                <a:spcPts val="0"/>
              </a:spcBef>
              <a:buSzPts val="2000"/>
              <a:buFont typeface="Arial"/>
              <a:buNone/>
            </a:pPr>
            <a:r>
              <a:rPr lang="en-US" b="1" dirty="0">
                <a:latin typeface="Times New Roman" panose="02020603050405020304" pitchFamily="18" charset="0"/>
                <a:cs typeface="Times New Roman" panose="02020603050405020304" pitchFamily="18" charset="0"/>
              </a:rPr>
              <a:t>Laplace Transform of Equations:</a:t>
            </a:r>
          </a:p>
          <a:p>
            <a:pPr marL="0" indent="0">
              <a:spcBef>
                <a:spcPts val="0"/>
              </a:spcBef>
              <a:buSzPts val="2000"/>
              <a:buFont typeface="Arial"/>
              <a:buNone/>
            </a:pPr>
            <a:endParaRPr lang="en-US" b="1" dirty="0">
              <a:latin typeface="Times New Roman" panose="02020603050405020304" pitchFamily="18" charset="0"/>
              <a:cs typeface="Times New Roman" panose="02020603050405020304" pitchFamily="18" charset="0"/>
            </a:endParaRPr>
          </a:p>
          <a:p>
            <a:pPr marL="0" indent="0">
              <a:spcBef>
                <a:spcPts val="0"/>
              </a:spcBef>
              <a:buSzPts val="2000"/>
              <a:buFont typeface="Arial"/>
              <a:buNone/>
            </a:pPr>
            <a:endParaRPr lang="en-US" b="1" dirty="0">
              <a:latin typeface="Times New Roman" panose="02020603050405020304" pitchFamily="18" charset="0"/>
              <a:cs typeface="Times New Roman" panose="02020603050405020304" pitchFamily="18" charset="0"/>
            </a:endParaRPr>
          </a:p>
          <a:p>
            <a:pPr marL="0" indent="0">
              <a:spcBef>
                <a:spcPts val="0"/>
              </a:spcBef>
              <a:buSzPts val="2000"/>
              <a:buFont typeface="Arial"/>
              <a:buNone/>
            </a:pPr>
            <a:endParaRPr lang="en-US" b="1" dirty="0">
              <a:latin typeface="Times New Roman" panose="02020603050405020304" pitchFamily="18" charset="0"/>
              <a:cs typeface="Times New Roman" panose="02020603050405020304" pitchFamily="18" charset="0"/>
            </a:endParaRPr>
          </a:p>
          <a:p>
            <a:pPr marL="0" indent="0">
              <a:spcBef>
                <a:spcPts val="0"/>
              </a:spcBef>
              <a:buSzPts val="2000"/>
              <a:buFont typeface="Arial"/>
              <a:buNone/>
            </a:pPr>
            <a:endParaRPr lang="en-US" b="1" dirty="0">
              <a:latin typeface="Times New Roman" panose="02020603050405020304" pitchFamily="18" charset="0"/>
              <a:cs typeface="Times New Roman" panose="02020603050405020304" pitchFamily="18" charset="0"/>
            </a:endParaRPr>
          </a:p>
          <a:p>
            <a:pPr marL="0" indent="0">
              <a:spcBef>
                <a:spcPts val="0"/>
              </a:spcBef>
              <a:buSzPts val="2000"/>
              <a:buFont typeface="Arial"/>
              <a:buNone/>
            </a:pPr>
            <a:endParaRPr lang="en-US" b="1" dirty="0">
              <a:latin typeface="Times New Roman" panose="02020603050405020304" pitchFamily="18" charset="0"/>
              <a:cs typeface="Times New Roman" panose="02020603050405020304" pitchFamily="18" charset="0"/>
            </a:endParaRPr>
          </a:p>
          <a:p>
            <a:pPr marL="0" indent="0">
              <a:spcBef>
                <a:spcPts val="0"/>
              </a:spcBef>
              <a:buSzPts val="2000"/>
              <a:buFont typeface="Arial"/>
              <a:buNone/>
            </a:pPr>
            <a:endParaRPr lang="en-US" b="1" dirty="0">
              <a:latin typeface="Times New Roman" panose="02020603050405020304" pitchFamily="18" charset="0"/>
              <a:cs typeface="Times New Roman" panose="02020603050405020304" pitchFamily="18" charset="0"/>
            </a:endParaRPr>
          </a:p>
          <a:p>
            <a:pPr marL="0" indent="0">
              <a:spcBef>
                <a:spcPts val="0"/>
              </a:spcBef>
              <a:buSzPts val="2000"/>
              <a:buFont typeface="Arial"/>
              <a:buNone/>
            </a:pPr>
            <a:r>
              <a:rPr lang="en-US" dirty="0">
                <a:latin typeface="Times New Roman" panose="02020603050405020304" pitchFamily="18" charset="0"/>
                <a:cs typeface="Times New Roman" panose="02020603050405020304" pitchFamily="18" charset="0"/>
              </a:rPr>
              <a:t>We can substitute in equivalence of I(s) to get:</a:t>
            </a:r>
          </a:p>
          <a:p>
            <a:pPr marL="0" indent="0">
              <a:spcBef>
                <a:spcPts val="0"/>
              </a:spcBef>
              <a:buSzPts val="2000"/>
              <a:buFont typeface="Arial"/>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Font typeface="Arial"/>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Font typeface="Arial"/>
              <a:buNone/>
            </a:pPr>
            <a:r>
              <a:rPr lang="en-US" dirty="0">
                <a:latin typeface="Times New Roman" panose="02020603050405020304" pitchFamily="18" charset="0"/>
                <a:cs typeface="Times New Roman" panose="02020603050405020304" pitchFamily="18" charset="0"/>
              </a:rPr>
              <a:t>where,</a:t>
            </a:r>
          </a:p>
          <a:p>
            <a:pPr marL="0" indent="0">
              <a:spcBef>
                <a:spcPts val="0"/>
              </a:spcBef>
              <a:buSzPts val="2000"/>
              <a:buFont typeface="Arial"/>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Font typeface="Arial"/>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Font typeface="Arial"/>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Font typeface="Arial"/>
              <a:buNone/>
            </a:pPr>
            <a:endParaRPr lang="en-US" b="1" dirty="0">
              <a:latin typeface="Times New Roman" panose="02020603050405020304" pitchFamily="18" charset="0"/>
              <a:cs typeface="Times New Roman" panose="02020603050405020304" pitchFamily="18" charset="0"/>
            </a:endParaRPr>
          </a:p>
        </p:txBody>
      </p:sp>
      <p:pic>
        <p:nvPicPr>
          <p:cNvPr id="16" name="Picture 15" descr="Text, letter&#10;&#10;Description automatically generated">
            <a:extLst>
              <a:ext uri="{FF2B5EF4-FFF2-40B4-BE49-F238E27FC236}">
                <a16:creationId xmlns:a16="http://schemas.microsoft.com/office/drawing/2014/main" id="{335BC936-32F1-412D-A182-04DF577F16CC}"/>
              </a:ext>
            </a:extLst>
          </p:cNvPr>
          <p:cNvPicPr>
            <a:picLocks noChangeAspect="1"/>
          </p:cNvPicPr>
          <p:nvPr/>
        </p:nvPicPr>
        <p:blipFill>
          <a:blip r:embed="rId8"/>
          <a:stretch>
            <a:fillRect/>
          </a:stretch>
        </p:blipFill>
        <p:spPr>
          <a:xfrm>
            <a:off x="6096000" y="1655585"/>
            <a:ext cx="6019694" cy="2075756"/>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4B256455-5B5F-4086-B40C-98D116E36132}"/>
              </a:ext>
            </a:extLst>
          </p:cNvPr>
          <p:cNvPicPr>
            <a:picLocks noChangeAspect="1"/>
          </p:cNvPicPr>
          <p:nvPr/>
        </p:nvPicPr>
        <p:blipFill>
          <a:blip r:embed="rId9"/>
          <a:stretch>
            <a:fillRect/>
          </a:stretch>
        </p:blipFill>
        <p:spPr>
          <a:xfrm>
            <a:off x="7446392" y="4081262"/>
            <a:ext cx="3318910" cy="987270"/>
          </a:xfrm>
          <a:prstGeom prst="rect">
            <a:avLst/>
          </a:prstGeom>
        </p:spPr>
      </p:pic>
      <p:pic>
        <p:nvPicPr>
          <p:cNvPr id="23" name="Picture 22" descr="A picture containing table&#10;&#10;Description automatically generated">
            <a:extLst>
              <a:ext uri="{FF2B5EF4-FFF2-40B4-BE49-F238E27FC236}">
                <a16:creationId xmlns:a16="http://schemas.microsoft.com/office/drawing/2014/main" id="{0A948EE9-F100-4AFC-8912-13B51AEBF167}"/>
              </a:ext>
            </a:extLst>
          </p:cNvPr>
          <p:cNvPicPr>
            <a:picLocks noChangeAspect="1"/>
          </p:cNvPicPr>
          <p:nvPr/>
        </p:nvPicPr>
        <p:blipFill>
          <a:blip r:embed="rId10"/>
          <a:stretch>
            <a:fillRect/>
          </a:stretch>
        </p:blipFill>
        <p:spPr>
          <a:xfrm>
            <a:off x="7725284" y="5195748"/>
            <a:ext cx="2756403" cy="1350638"/>
          </a:xfrm>
          <a:prstGeom prst="rect">
            <a:avLst/>
          </a:prstGeom>
        </p:spPr>
      </p:pic>
    </p:spTree>
    <p:extLst>
      <p:ext uri="{BB962C8B-B14F-4D97-AF65-F5344CB8AC3E}">
        <p14:creationId xmlns:p14="http://schemas.microsoft.com/office/powerpoint/2010/main" val="1097505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a:spLocks noGrp="1"/>
          </p:cNvSpPr>
          <p:nvPr>
            <p:ph type="body" idx="1"/>
          </p:nvPr>
        </p:nvSpPr>
        <p:spPr>
          <a:xfrm>
            <a:off x="269914" y="1096179"/>
            <a:ext cx="6439358" cy="5448934"/>
          </a:xfrm>
          <a:prstGeom prst="rect">
            <a:avLst/>
          </a:prstGeom>
          <a:noFill/>
          <a:ln>
            <a:noFill/>
          </a:ln>
        </p:spPr>
        <p:txBody>
          <a:bodyPr spcFirstLastPara="1" wrap="square" lIns="91425" tIns="45700" rIns="91425" bIns="45700" anchor="t" anchorCtr="0">
            <a:normAutofit/>
          </a:bodyPr>
          <a:lstStyle/>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r>
              <a:rPr lang="en-US" dirty="0">
                <a:latin typeface="Times New Roman" panose="02020603050405020304" pitchFamily="18" charset="0"/>
                <a:cs typeface="Times New Roman" panose="02020603050405020304" pitchFamily="18" charset="0"/>
              </a:rPr>
              <a:t> </a:t>
            </a: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342900">
              <a:spcBef>
                <a:spcPts val="0"/>
              </a:spcBef>
              <a:buSzPts val="2000"/>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r>
              <a:rPr lang="en-US"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p:txBody>
      </p:sp>
      <p:sp>
        <p:nvSpPr>
          <p:cNvPr id="109" name="Google Shape;109;p2"/>
          <p:cNvSpPr txBox="1">
            <a:spLocks noGrp="1"/>
          </p:cNvSpPr>
          <p:nvPr>
            <p:ph type="title"/>
          </p:nvPr>
        </p:nvSpPr>
        <p:spPr>
          <a:xfrm>
            <a:off x="357582" y="55084"/>
            <a:ext cx="8415463" cy="1178805"/>
          </a:xfrm>
          <a:prstGeom prst="rect">
            <a:avLst/>
          </a:prstGeom>
          <a:noFill/>
          <a:ln>
            <a:noFill/>
          </a:ln>
        </p:spPr>
        <p:txBody>
          <a:bodyPr spcFirstLastPara="1" wrap="square" lIns="0" tIns="0" rIns="0" bIns="0" anchor="b" anchorCtr="0">
            <a:normAutofit/>
          </a:bodyPr>
          <a:lstStyle/>
          <a:p>
            <a:pPr>
              <a:buSzPts val="3200"/>
            </a:pPr>
            <a:r>
              <a:rPr lang="en-US" dirty="0"/>
              <a:t>MATLAB Analysis of Plant: P(s)</a:t>
            </a:r>
            <a:br>
              <a:rPr lang="en-US" b="1" dirty="0"/>
            </a:br>
            <a:endParaRPr dirty="0"/>
          </a:p>
        </p:txBody>
      </p:sp>
      <p:sp>
        <p:nvSpPr>
          <p:cNvPr id="110" name="Google Shape;110;p2"/>
          <p:cNvSpPr txBox="1">
            <a:spLocks noGrp="1"/>
          </p:cNvSpPr>
          <p:nvPr>
            <p:ph type="ftr" idx="11"/>
          </p:nvPr>
        </p:nvSpPr>
        <p:spPr>
          <a:xfrm>
            <a:off x="157164" y="6253339"/>
            <a:ext cx="5938836" cy="50357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dirty="0"/>
              <a:t>EECE5580</a:t>
            </a:r>
            <a:endParaRPr dirty="0"/>
          </a:p>
        </p:txBody>
      </p:sp>
      <p:sp>
        <p:nvSpPr>
          <p:cNvPr id="111" name="Google Shape;111;p2"/>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800"/>
              <a:buNone/>
            </a:pPr>
            <a:fld id="{00000000-1234-1234-1234-123412341234}" type="slidenum">
              <a:rPr lang="en-US"/>
              <a:t>14</a:t>
            </a:fld>
            <a:endParaRPr/>
          </a:p>
        </p:txBody>
      </p:sp>
      <p:pic>
        <p:nvPicPr>
          <p:cNvPr id="4" name="Picture 3" descr="Text&#10;&#10;Description automatically generated">
            <a:extLst>
              <a:ext uri="{FF2B5EF4-FFF2-40B4-BE49-F238E27FC236}">
                <a16:creationId xmlns:a16="http://schemas.microsoft.com/office/drawing/2014/main" id="{3B3C1253-318E-42B4-9E61-20F0537DC186}"/>
              </a:ext>
            </a:extLst>
          </p:cNvPr>
          <p:cNvPicPr>
            <a:picLocks noChangeAspect="1"/>
          </p:cNvPicPr>
          <p:nvPr/>
        </p:nvPicPr>
        <p:blipFill>
          <a:blip r:embed="rId3"/>
          <a:stretch>
            <a:fillRect/>
          </a:stretch>
        </p:blipFill>
        <p:spPr>
          <a:xfrm>
            <a:off x="357582" y="1233889"/>
            <a:ext cx="3404678" cy="3282537"/>
          </a:xfrm>
          <a:prstGeom prst="rect">
            <a:avLst/>
          </a:prstGeom>
        </p:spPr>
      </p:pic>
      <p:pic>
        <p:nvPicPr>
          <p:cNvPr id="7" name="Picture 6" descr="Chart&#10;&#10;Description automatically generated">
            <a:extLst>
              <a:ext uri="{FF2B5EF4-FFF2-40B4-BE49-F238E27FC236}">
                <a16:creationId xmlns:a16="http://schemas.microsoft.com/office/drawing/2014/main" id="{1294D7C9-0C3A-47C6-8DBA-CFE38A9938CB}"/>
              </a:ext>
            </a:extLst>
          </p:cNvPr>
          <p:cNvPicPr>
            <a:picLocks noChangeAspect="1"/>
          </p:cNvPicPr>
          <p:nvPr/>
        </p:nvPicPr>
        <p:blipFill>
          <a:blip r:embed="rId4"/>
          <a:stretch>
            <a:fillRect/>
          </a:stretch>
        </p:blipFill>
        <p:spPr>
          <a:xfrm>
            <a:off x="3861758" y="1166099"/>
            <a:ext cx="4181368" cy="3316951"/>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92D42027-1061-4E9D-A528-86A0E3F2DF87}"/>
              </a:ext>
            </a:extLst>
          </p:cNvPr>
          <p:cNvPicPr>
            <a:picLocks noChangeAspect="1"/>
          </p:cNvPicPr>
          <p:nvPr/>
        </p:nvPicPr>
        <p:blipFill>
          <a:blip r:embed="rId5"/>
          <a:stretch>
            <a:fillRect/>
          </a:stretch>
        </p:blipFill>
        <p:spPr>
          <a:xfrm>
            <a:off x="8043126" y="1233889"/>
            <a:ext cx="4000529" cy="3181373"/>
          </a:xfrm>
          <a:prstGeom prst="rect">
            <a:avLst/>
          </a:prstGeom>
        </p:spPr>
      </p:pic>
      <p:sp>
        <p:nvSpPr>
          <p:cNvPr id="21" name="Google Shape;108;p2">
            <a:extLst>
              <a:ext uri="{FF2B5EF4-FFF2-40B4-BE49-F238E27FC236}">
                <a16:creationId xmlns:a16="http://schemas.microsoft.com/office/drawing/2014/main" id="{6D6BE3E6-5D84-4C44-856A-950CBC40CC0A}"/>
              </a:ext>
            </a:extLst>
          </p:cNvPr>
          <p:cNvSpPr txBox="1">
            <a:spLocks/>
          </p:cNvSpPr>
          <p:nvPr/>
        </p:nvSpPr>
        <p:spPr>
          <a:xfrm>
            <a:off x="422313" y="4584217"/>
            <a:ext cx="8606009" cy="189370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20000"/>
              </a:lnSpc>
              <a:spcBef>
                <a:spcPts val="10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2pPr>
            <a:lvl3pPr marL="1371600" marR="0" lvl="2"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3pPr>
            <a:lvl4pPr marL="1828800" marR="0" lvl="3"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4pPr>
            <a:lvl5pPr marL="2286000" marR="0" lvl="4"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5pPr>
            <a:lvl6pPr marL="2743200" marR="0" lvl="5"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6pPr>
            <a:lvl7pPr marL="3200400" marR="0" lvl="6"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7pPr>
            <a:lvl8pPr marL="3657600" marR="0" lvl="7"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8pPr>
            <a:lvl9pPr marL="4114800" marR="0" lvl="8"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9pPr>
          </a:lstStyle>
          <a:p>
            <a:pPr marL="342900">
              <a:spcBef>
                <a:spcPts val="0"/>
              </a:spcBef>
              <a:buSzPts val="2000"/>
            </a:pPr>
            <a:r>
              <a:rPr lang="en-US" dirty="0">
                <a:latin typeface="Times New Roman" panose="02020603050405020304" pitchFamily="18" charset="0"/>
                <a:cs typeface="Times New Roman" panose="02020603050405020304" pitchFamily="18" charset="0"/>
              </a:rPr>
              <a:t>System Function contains poles at -250 and -0.61</a:t>
            </a:r>
          </a:p>
          <a:p>
            <a:pPr marL="342900">
              <a:spcBef>
                <a:spcPts val="0"/>
              </a:spcBef>
              <a:buSzPts val="2000"/>
            </a:pPr>
            <a:r>
              <a:rPr lang="en-US" dirty="0">
                <a:latin typeface="Times New Roman" panose="02020603050405020304" pitchFamily="18" charset="0"/>
                <a:cs typeface="Times New Roman" panose="02020603050405020304" pitchFamily="18" charset="0"/>
              </a:rPr>
              <a:t>So, the system is open-loop stable but want to increase the step response to implement PID parameters to reach the desired velocity in a faster response</a:t>
            </a:r>
          </a:p>
          <a:p>
            <a:pPr marL="342900">
              <a:spcBef>
                <a:spcPts val="0"/>
              </a:spcBef>
              <a:buSzPts val="2000"/>
            </a:pPr>
            <a:r>
              <a:rPr lang="en-US" dirty="0">
                <a:latin typeface="Times New Roman" panose="02020603050405020304" pitchFamily="18" charset="0"/>
                <a:cs typeface="Times New Roman" panose="02020603050405020304" pitchFamily="18" charset="0"/>
              </a:rPr>
              <a:t>Plan to show how different PID parameters affect performance of velocity </a:t>
            </a:r>
          </a:p>
        </p:txBody>
      </p:sp>
    </p:spTree>
    <p:extLst>
      <p:ext uri="{BB962C8B-B14F-4D97-AF65-F5344CB8AC3E}">
        <p14:creationId xmlns:p14="http://schemas.microsoft.com/office/powerpoint/2010/main" val="3464460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a:spLocks noGrp="1"/>
          </p:cNvSpPr>
          <p:nvPr>
            <p:ph type="body" idx="1"/>
          </p:nvPr>
        </p:nvSpPr>
        <p:spPr>
          <a:xfrm>
            <a:off x="269914" y="1096179"/>
            <a:ext cx="6439358" cy="5448934"/>
          </a:xfrm>
          <a:prstGeom prst="rect">
            <a:avLst/>
          </a:prstGeom>
          <a:noFill/>
          <a:ln>
            <a:noFill/>
          </a:ln>
        </p:spPr>
        <p:txBody>
          <a:bodyPr spcFirstLastPara="1" wrap="square" lIns="91425" tIns="45700" rIns="91425" bIns="45700" anchor="t" anchorCtr="0">
            <a:normAutofit/>
          </a:bodyPr>
          <a:lstStyle/>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r>
              <a:rPr lang="en-US" dirty="0">
                <a:latin typeface="Times New Roman" panose="02020603050405020304" pitchFamily="18" charset="0"/>
                <a:cs typeface="Times New Roman" panose="02020603050405020304" pitchFamily="18" charset="0"/>
              </a:rPr>
              <a:t> </a:t>
            </a: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342900">
              <a:spcBef>
                <a:spcPts val="0"/>
              </a:spcBef>
              <a:buSzPts val="2000"/>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r>
              <a:rPr lang="en-US"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p:txBody>
      </p:sp>
      <p:sp>
        <p:nvSpPr>
          <p:cNvPr id="109" name="Google Shape;109;p2"/>
          <p:cNvSpPr txBox="1">
            <a:spLocks noGrp="1"/>
          </p:cNvSpPr>
          <p:nvPr>
            <p:ph type="title"/>
          </p:nvPr>
        </p:nvSpPr>
        <p:spPr>
          <a:xfrm>
            <a:off x="357582" y="55084"/>
            <a:ext cx="8415463" cy="1178805"/>
          </a:xfrm>
          <a:prstGeom prst="rect">
            <a:avLst/>
          </a:prstGeom>
          <a:noFill/>
          <a:ln>
            <a:noFill/>
          </a:ln>
        </p:spPr>
        <p:txBody>
          <a:bodyPr spcFirstLastPara="1" wrap="square" lIns="0" tIns="0" rIns="0" bIns="0" anchor="b" anchorCtr="0">
            <a:normAutofit/>
          </a:bodyPr>
          <a:lstStyle/>
          <a:p>
            <a:pPr>
              <a:buSzPts val="3200"/>
            </a:pPr>
            <a:r>
              <a:rPr lang="en-US" dirty="0"/>
              <a:t>Effects of Proportional Control on Motor</a:t>
            </a:r>
            <a:br>
              <a:rPr lang="en-US" b="1" dirty="0"/>
            </a:br>
            <a:endParaRPr dirty="0"/>
          </a:p>
        </p:txBody>
      </p:sp>
      <p:sp>
        <p:nvSpPr>
          <p:cNvPr id="110" name="Google Shape;110;p2"/>
          <p:cNvSpPr txBox="1">
            <a:spLocks noGrp="1"/>
          </p:cNvSpPr>
          <p:nvPr>
            <p:ph type="ftr" idx="11"/>
          </p:nvPr>
        </p:nvSpPr>
        <p:spPr>
          <a:xfrm>
            <a:off x="157164" y="6253339"/>
            <a:ext cx="5938836" cy="50357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dirty="0"/>
              <a:t>EECE5580</a:t>
            </a:r>
            <a:endParaRPr dirty="0"/>
          </a:p>
        </p:txBody>
      </p:sp>
      <p:sp>
        <p:nvSpPr>
          <p:cNvPr id="111" name="Google Shape;111;p2"/>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800"/>
              <a:buNone/>
            </a:pPr>
            <a:fld id="{00000000-1234-1234-1234-123412341234}" type="slidenum">
              <a:rPr lang="en-US"/>
              <a:t>15</a:t>
            </a:fld>
            <a:endParaRPr/>
          </a:p>
        </p:txBody>
      </p:sp>
      <p:sp>
        <p:nvSpPr>
          <p:cNvPr id="21" name="Google Shape;108;p2">
            <a:extLst>
              <a:ext uri="{FF2B5EF4-FFF2-40B4-BE49-F238E27FC236}">
                <a16:creationId xmlns:a16="http://schemas.microsoft.com/office/drawing/2014/main" id="{6D6BE3E6-5D84-4C44-856A-950CBC40CC0A}"/>
              </a:ext>
            </a:extLst>
          </p:cNvPr>
          <p:cNvSpPr txBox="1">
            <a:spLocks/>
          </p:cNvSpPr>
          <p:nvPr/>
        </p:nvSpPr>
        <p:spPr>
          <a:xfrm>
            <a:off x="422314" y="1096179"/>
            <a:ext cx="4552170" cy="538173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20000"/>
              </a:lnSpc>
              <a:spcBef>
                <a:spcPts val="10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2pPr>
            <a:lvl3pPr marL="1371600" marR="0" lvl="2"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3pPr>
            <a:lvl4pPr marL="1828800" marR="0" lvl="3"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4pPr>
            <a:lvl5pPr marL="2286000" marR="0" lvl="4"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5pPr>
            <a:lvl6pPr marL="2743200" marR="0" lvl="5"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6pPr>
            <a:lvl7pPr marL="3200400" marR="0" lvl="6"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7pPr>
            <a:lvl8pPr marL="3657600" marR="0" lvl="7"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8pPr>
            <a:lvl9pPr marL="4114800" marR="0" lvl="8"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9pPr>
          </a:lstStyle>
          <a:p>
            <a:pPr marL="342900">
              <a:spcBef>
                <a:spcPts val="0"/>
              </a:spcBef>
              <a:buSzPts val="2000"/>
            </a:pPr>
            <a:r>
              <a:rPr lang="en-US" dirty="0"/>
              <a:t>Proportional Control provides amplification to the error term by some proportional constant - </a:t>
            </a:r>
            <a:r>
              <a:rPr lang="en-US" dirty="0">
                <a:latin typeface="Times New Roman" panose="02020603050405020304" pitchFamily="18" charset="0"/>
                <a:cs typeface="Times New Roman" panose="02020603050405020304" pitchFamily="18" charset="0"/>
              </a:rPr>
              <a:t>Kp,</a:t>
            </a:r>
            <a:r>
              <a:rPr lang="en-US" dirty="0"/>
              <a:t> which results in faster response by the system </a:t>
            </a:r>
          </a:p>
          <a:p>
            <a:pPr marL="342900">
              <a:spcBef>
                <a:spcPts val="0"/>
              </a:spcBef>
              <a:buSzPts val="2000"/>
            </a:pPr>
            <a:r>
              <a:rPr lang="en-US" dirty="0"/>
              <a:t>System approaches steady-state quicker with proportional control, but there is a trade-off that introduces overshoot % the faster the rise-time.</a:t>
            </a:r>
          </a:p>
          <a:p>
            <a:pPr marL="342900">
              <a:spcBef>
                <a:spcPts val="0"/>
              </a:spcBef>
              <a:buSzPts val="2000"/>
            </a:pPr>
            <a:r>
              <a:rPr lang="en-US" dirty="0"/>
              <a:t>Introduces an underdamped system the higher the proportional gain becomes</a:t>
            </a: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319750F-D93B-4C73-A77A-3B8DABD866C4}"/>
              </a:ext>
            </a:extLst>
          </p:cNvPr>
          <p:cNvPicPr>
            <a:picLocks noChangeAspect="1"/>
          </p:cNvPicPr>
          <p:nvPr/>
        </p:nvPicPr>
        <p:blipFill>
          <a:blip r:embed="rId3"/>
          <a:stretch>
            <a:fillRect/>
          </a:stretch>
        </p:blipFill>
        <p:spPr>
          <a:xfrm>
            <a:off x="5379475" y="1191434"/>
            <a:ext cx="1707782" cy="503578"/>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B95497FC-A5EC-416F-9008-7997DE9900F9}"/>
              </a:ext>
            </a:extLst>
          </p:cNvPr>
          <p:cNvPicPr>
            <a:picLocks noChangeAspect="1"/>
          </p:cNvPicPr>
          <p:nvPr/>
        </p:nvPicPr>
        <p:blipFill rotWithShape="1">
          <a:blip r:embed="rId4"/>
          <a:srcRect b="71634"/>
          <a:stretch/>
        </p:blipFill>
        <p:spPr>
          <a:xfrm>
            <a:off x="5517598" y="1553022"/>
            <a:ext cx="1507306" cy="330145"/>
          </a:xfrm>
          <a:prstGeom prst="rect">
            <a:avLst/>
          </a:prstGeom>
        </p:spPr>
      </p:pic>
      <p:pic>
        <p:nvPicPr>
          <p:cNvPr id="10" name="Picture 9" descr="Graphical user interface, text, application, email&#10;&#10;Description automatically generated">
            <a:extLst>
              <a:ext uri="{FF2B5EF4-FFF2-40B4-BE49-F238E27FC236}">
                <a16:creationId xmlns:a16="http://schemas.microsoft.com/office/drawing/2014/main" id="{3614F70D-BC79-4638-BDB2-6800F12A4C7C}"/>
              </a:ext>
            </a:extLst>
          </p:cNvPr>
          <p:cNvPicPr>
            <a:picLocks noChangeAspect="1"/>
          </p:cNvPicPr>
          <p:nvPr/>
        </p:nvPicPr>
        <p:blipFill>
          <a:blip r:embed="rId5"/>
          <a:stretch>
            <a:fillRect/>
          </a:stretch>
        </p:blipFill>
        <p:spPr>
          <a:xfrm>
            <a:off x="5347614" y="3665553"/>
            <a:ext cx="2116584" cy="2973101"/>
          </a:xfrm>
          <a:prstGeom prst="rect">
            <a:avLst/>
          </a:prstGeom>
        </p:spPr>
      </p:pic>
      <p:pic>
        <p:nvPicPr>
          <p:cNvPr id="11" name="Picture 10">
            <a:extLst>
              <a:ext uri="{FF2B5EF4-FFF2-40B4-BE49-F238E27FC236}">
                <a16:creationId xmlns:a16="http://schemas.microsoft.com/office/drawing/2014/main" id="{3FFD5AF9-E156-464E-8A69-DEFCB4CA1A12}"/>
              </a:ext>
            </a:extLst>
          </p:cNvPr>
          <p:cNvPicPr>
            <a:picLocks noChangeAspect="1"/>
          </p:cNvPicPr>
          <p:nvPr/>
        </p:nvPicPr>
        <p:blipFill rotWithShape="1">
          <a:blip r:embed="rId6"/>
          <a:srcRect t="45573"/>
          <a:stretch/>
        </p:blipFill>
        <p:spPr>
          <a:xfrm>
            <a:off x="5379475" y="1882094"/>
            <a:ext cx="1511939" cy="633772"/>
          </a:xfrm>
          <a:prstGeom prst="rect">
            <a:avLst/>
          </a:prstGeom>
        </p:spPr>
      </p:pic>
      <p:pic>
        <p:nvPicPr>
          <p:cNvPr id="13" name="Picture 12" descr="Chart, line chart&#10;&#10;Description automatically generated">
            <a:extLst>
              <a:ext uri="{FF2B5EF4-FFF2-40B4-BE49-F238E27FC236}">
                <a16:creationId xmlns:a16="http://schemas.microsoft.com/office/drawing/2014/main" id="{7EAF7585-EFF4-4219-8D70-310F364BBDBD}"/>
              </a:ext>
            </a:extLst>
          </p:cNvPr>
          <p:cNvPicPr>
            <a:picLocks noChangeAspect="1"/>
          </p:cNvPicPr>
          <p:nvPr/>
        </p:nvPicPr>
        <p:blipFill>
          <a:blip r:embed="rId7"/>
          <a:stretch>
            <a:fillRect/>
          </a:stretch>
        </p:blipFill>
        <p:spPr>
          <a:xfrm>
            <a:off x="7837328" y="2031256"/>
            <a:ext cx="4223302" cy="3424715"/>
          </a:xfrm>
          <a:prstGeom prst="rect">
            <a:avLst/>
          </a:prstGeom>
        </p:spPr>
      </p:pic>
      <p:pic>
        <p:nvPicPr>
          <p:cNvPr id="14" name="Picture 13">
            <a:extLst>
              <a:ext uri="{FF2B5EF4-FFF2-40B4-BE49-F238E27FC236}">
                <a16:creationId xmlns:a16="http://schemas.microsoft.com/office/drawing/2014/main" id="{12BF9DCD-EEFB-4D11-AA6F-4B6B7362FA6E}"/>
              </a:ext>
            </a:extLst>
          </p:cNvPr>
          <p:cNvPicPr>
            <a:picLocks noChangeAspect="1"/>
          </p:cNvPicPr>
          <p:nvPr/>
        </p:nvPicPr>
        <p:blipFill rotWithShape="1">
          <a:blip r:embed="rId8"/>
          <a:srcRect t="21396" r="40839" b="62319"/>
          <a:stretch/>
        </p:blipFill>
        <p:spPr>
          <a:xfrm>
            <a:off x="5126884" y="2553690"/>
            <a:ext cx="2477875" cy="958327"/>
          </a:xfrm>
          <a:prstGeom prst="rect">
            <a:avLst/>
          </a:prstGeom>
        </p:spPr>
      </p:pic>
    </p:spTree>
    <p:extLst>
      <p:ext uri="{BB962C8B-B14F-4D97-AF65-F5344CB8AC3E}">
        <p14:creationId xmlns:p14="http://schemas.microsoft.com/office/powerpoint/2010/main" val="21295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a:spLocks noGrp="1"/>
          </p:cNvSpPr>
          <p:nvPr>
            <p:ph type="body" idx="1"/>
          </p:nvPr>
        </p:nvSpPr>
        <p:spPr>
          <a:xfrm>
            <a:off x="269914" y="1096179"/>
            <a:ext cx="6439358" cy="5448934"/>
          </a:xfrm>
          <a:prstGeom prst="rect">
            <a:avLst/>
          </a:prstGeom>
          <a:noFill/>
          <a:ln>
            <a:noFill/>
          </a:ln>
        </p:spPr>
        <p:txBody>
          <a:bodyPr spcFirstLastPara="1" wrap="square" lIns="91425" tIns="45700" rIns="91425" bIns="45700" anchor="t" anchorCtr="0">
            <a:normAutofit/>
          </a:bodyPr>
          <a:lstStyle/>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r>
              <a:rPr lang="en-US" dirty="0">
                <a:latin typeface="Times New Roman" panose="02020603050405020304" pitchFamily="18" charset="0"/>
                <a:cs typeface="Times New Roman" panose="02020603050405020304" pitchFamily="18" charset="0"/>
              </a:rPr>
              <a:t> </a:t>
            </a: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342900">
              <a:spcBef>
                <a:spcPts val="0"/>
              </a:spcBef>
              <a:buSzPts val="2000"/>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r>
              <a:rPr lang="en-US"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p:txBody>
      </p:sp>
      <p:sp>
        <p:nvSpPr>
          <p:cNvPr id="109" name="Google Shape;109;p2"/>
          <p:cNvSpPr txBox="1">
            <a:spLocks noGrp="1"/>
          </p:cNvSpPr>
          <p:nvPr>
            <p:ph type="title"/>
          </p:nvPr>
        </p:nvSpPr>
        <p:spPr>
          <a:xfrm>
            <a:off x="357582" y="55084"/>
            <a:ext cx="8415463" cy="1178805"/>
          </a:xfrm>
          <a:prstGeom prst="rect">
            <a:avLst/>
          </a:prstGeom>
          <a:noFill/>
          <a:ln>
            <a:noFill/>
          </a:ln>
        </p:spPr>
        <p:txBody>
          <a:bodyPr spcFirstLastPara="1" wrap="square" lIns="0" tIns="0" rIns="0" bIns="0" anchor="b" anchorCtr="0">
            <a:normAutofit/>
          </a:bodyPr>
          <a:lstStyle/>
          <a:p>
            <a:pPr>
              <a:buSzPts val="3200"/>
            </a:pPr>
            <a:r>
              <a:rPr lang="en-US" dirty="0"/>
              <a:t>Effects of PI Control on Motor</a:t>
            </a:r>
            <a:br>
              <a:rPr lang="en-US" b="1" dirty="0"/>
            </a:br>
            <a:endParaRPr dirty="0"/>
          </a:p>
        </p:txBody>
      </p:sp>
      <p:sp>
        <p:nvSpPr>
          <p:cNvPr id="110" name="Google Shape;110;p2"/>
          <p:cNvSpPr txBox="1">
            <a:spLocks noGrp="1"/>
          </p:cNvSpPr>
          <p:nvPr>
            <p:ph type="ftr" idx="11"/>
          </p:nvPr>
        </p:nvSpPr>
        <p:spPr>
          <a:xfrm>
            <a:off x="157164" y="6253339"/>
            <a:ext cx="5938836" cy="50357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dirty="0"/>
              <a:t>EECE5580</a:t>
            </a:r>
            <a:endParaRPr dirty="0"/>
          </a:p>
        </p:txBody>
      </p:sp>
      <p:sp>
        <p:nvSpPr>
          <p:cNvPr id="111" name="Google Shape;111;p2"/>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800"/>
              <a:buNone/>
            </a:pPr>
            <a:fld id="{00000000-1234-1234-1234-123412341234}" type="slidenum">
              <a:rPr lang="en-US"/>
              <a:t>16</a:t>
            </a:fld>
            <a:endParaRPr/>
          </a:p>
        </p:txBody>
      </p:sp>
      <p:sp>
        <p:nvSpPr>
          <p:cNvPr id="21" name="Google Shape;108;p2">
            <a:extLst>
              <a:ext uri="{FF2B5EF4-FFF2-40B4-BE49-F238E27FC236}">
                <a16:creationId xmlns:a16="http://schemas.microsoft.com/office/drawing/2014/main" id="{6D6BE3E6-5D84-4C44-856A-950CBC40CC0A}"/>
              </a:ext>
            </a:extLst>
          </p:cNvPr>
          <p:cNvSpPr txBox="1">
            <a:spLocks/>
          </p:cNvSpPr>
          <p:nvPr/>
        </p:nvSpPr>
        <p:spPr>
          <a:xfrm>
            <a:off x="422314" y="1096180"/>
            <a:ext cx="4552170" cy="523852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20000"/>
              </a:lnSpc>
              <a:spcBef>
                <a:spcPts val="10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2pPr>
            <a:lvl3pPr marL="1371600" marR="0" lvl="2"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3pPr>
            <a:lvl4pPr marL="1828800" marR="0" lvl="3"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4pPr>
            <a:lvl5pPr marL="2286000" marR="0" lvl="4"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5pPr>
            <a:lvl6pPr marL="2743200" marR="0" lvl="5"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6pPr>
            <a:lvl7pPr marL="3200400" marR="0" lvl="6"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7pPr>
            <a:lvl8pPr marL="3657600" marR="0" lvl="7"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8pPr>
            <a:lvl9pPr marL="4114800" marR="0" lvl="8"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9pPr>
          </a:lstStyle>
          <a:p>
            <a:pPr marL="342900">
              <a:spcBef>
                <a:spcPts val="0"/>
              </a:spcBef>
              <a:buSzPts val="2000"/>
            </a:pPr>
            <a:r>
              <a:rPr lang="en-US" dirty="0"/>
              <a:t>Increasing value </a:t>
            </a:r>
            <a:r>
              <a:rPr lang="en-US" dirty="0">
                <a:latin typeface="Times New Roman" panose="02020603050405020304" pitchFamily="18" charset="0"/>
                <a:cs typeface="Times New Roman" panose="02020603050405020304" pitchFamily="18" charset="0"/>
              </a:rPr>
              <a:t>Ki</a:t>
            </a:r>
            <a:r>
              <a:rPr lang="en-US" dirty="0"/>
              <a:t> results in a decrease in steady-state error, but there is an increase in overshoot %, which solidifies that there is an inverse relationship between these system specifications. </a:t>
            </a:r>
          </a:p>
          <a:p>
            <a:pPr marL="342900">
              <a:spcBef>
                <a:spcPts val="0"/>
              </a:spcBef>
              <a:buSzPts val="2000"/>
            </a:pPr>
            <a:r>
              <a:rPr lang="en-US" dirty="0"/>
              <a:t>This phenomenon occurs because if a steady-state error exists, the integration will continue to grow larger and larger over time, which takes the control signal longer to increase enough to eliminate the error</a:t>
            </a: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319750F-D93B-4C73-A77A-3B8DABD866C4}"/>
              </a:ext>
            </a:extLst>
          </p:cNvPr>
          <p:cNvPicPr>
            <a:picLocks noChangeAspect="1"/>
          </p:cNvPicPr>
          <p:nvPr/>
        </p:nvPicPr>
        <p:blipFill>
          <a:blip r:embed="rId3"/>
          <a:srcRect/>
          <a:stretch/>
        </p:blipFill>
        <p:spPr>
          <a:xfrm>
            <a:off x="5191941" y="1084128"/>
            <a:ext cx="2549218" cy="518133"/>
          </a:xfrm>
          <a:prstGeom prst="rect">
            <a:avLst/>
          </a:prstGeom>
        </p:spPr>
      </p:pic>
      <p:pic>
        <p:nvPicPr>
          <p:cNvPr id="6" name="Picture 5">
            <a:extLst>
              <a:ext uri="{FF2B5EF4-FFF2-40B4-BE49-F238E27FC236}">
                <a16:creationId xmlns:a16="http://schemas.microsoft.com/office/drawing/2014/main" id="{B95497FC-A5EC-416F-9008-7997DE9900F9}"/>
              </a:ext>
            </a:extLst>
          </p:cNvPr>
          <p:cNvPicPr>
            <a:picLocks noChangeAspect="1"/>
          </p:cNvPicPr>
          <p:nvPr/>
        </p:nvPicPr>
        <p:blipFill>
          <a:blip r:embed="rId4"/>
          <a:srcRect t="4289" b="4289"/>
          <a:stretch/>
        </p:blipFill>
        <p:spPr>
          <a:xfrm>
            <a:off x="5423671" y="1587249"/>
            <a:ext cx="2085757" cy="456843"/>
          </a:xfrm>
          <a:prstGeom prst="rect">
            <a:avLst/>
          </a:prstGeom>
        </p:spPr>
      </p:pic>
      <p:pic>
        <p:nvPicPr>
          <p:cNvPr id="13" name="Picture 12">
            <a:extLst>
              <a:ext uri="{FF2B5EF4-FFF2-40B4-BE49-F238E27FC236}">
                <a16:creationId xmlns:a16="http://schemas.microsoft.com/office/drawing/2014/main" id="{7EAF7585-EFF4-4219-8D70-310F364BBDBD}"/>
              </a:ext>
            </a:extLst>
          </p:cNvPr>
          <p:cNvPicPr>
            <a:picLocks noChangeAspect="1"/>
          </p:cNvPicPr>
          <p:nvPr/>
        </p:nvPicPr>
        <p:blipFill>
          <a:blip r:embed="rId5"/>
          <a:srcRect/>
          <a:stretch/>
        </p:blipFill>
        <p:spPr>
          <a:xfrm>
            <a:off x="7837328" y="2107828"/>
            <a:ext cx="4223302" cy="3271571"/>
          </a:xfrm>
          <a:prstGeom prst="rect">
            <a:avLst/>
          </a:prstGeom>
        </p:spPr>
      </p:pic>
      <p:pic>
        <p:nvPicPr>
          <p:cNvPr id="4" name="Picture 3" descr="Text&#10;&#10;Description automatically generated with medium confidence">
            <a:extLst>
              <a:ext uri="{FF2B5EF4-FFF2-40B4-BE49-F238E27FC236}">
                <a16:creationId xmlns:a16="http://schemas.microsoft.com/office/drawing/2014/main" id="{DA70511E-9FAC-4020-B2DB-C8EEC8BFBFCC}"/>
              </a:ext>
            </a:extLst>
          </p:cNvPr>
          <p:cNvPicPr>
            <a:picLocks noChangeAspect="1"/>
          </p:cNvPicPr>
          <p:nvPr/>
        </p:nvPicPr>
        <p:blipFill>
          <a:blip r:embed="rId6"/>
          <a:stretch>
            <a:fillRect/>
          </a:stretch>
        </p:blipFill>
        <p:spPr>
          <a:xfrm>
            <a:off x="5493787" y="2044092"/>
            <a:ext cx="2082879" cy="642590"/>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75953C91-4534-488C-BD60-D699CA689901}"/>
              </a:ext>
            </a:extLst>
          </p:cNvPr>
          <p:cNvPicPr>
            <a:picLocks noChangeAspect="1"/>
          </p:cNvPicPr>
          <p:nvPr/>
        </p:nvPicPr>
        <p:blipFill>
          <a:blip r:embed="rId7"/>
          <a:stretch>
            <a:fillRect/>
          </a:stretch>
        </p:blipFill>
        <p:spPr>
          <a:xfrm>
            <a:off x="5364288" y="2752481"/>
            <a:ext cx="2458351" cy="3869230"/>
          </a:xfrm>
          <a:prstGeom prst="rect">
            <a:avLst/>
          </a:prstGeom>
        </p:spPr>
      </p:pic>
    </p:spTree>
    <p:extLst>
      <p:ext uri="{BB962C8B-B14F-4D97-AF65-F5344CB8AC3E}">
        <p14:creationId xmlns:p14="http://schemas.microsoft.com/office/powerpoint/2010/main" val="1894408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a:spLocks noGrp="1"/>
          </p:cNvSpPr>
          <p:nvPr>
            <p:ph type="body" idx="1"/>
          </p:nvPr>
        </p:nvSpPr>
        <p:spPr>
          <a:xfrm>
            <a:off x="269914" y="1096179"/>
            <a:ext cx="6439358" cy="5448934"/>
          </a:xfrm>
          <a:prstGeom prst="rect">
            <a:avLst/>
          </a:prstGeom>
          <a:noFill/>
          <a:ln>
            <a:noFill/>
          </a:ln>
        </p:spPr>
        <p:txBody>
          <a:bodyPr spcFirstLastPara="1" wrap="square" lIns="91425" tIns="45700" rIns="91425" bIns="45700" anchor="t" anchorCtr="0">
            <a:normAutofit/>
          </a:bodyPr>
          <a:lstStyle/>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r>
              <a:rPr lang="en-US" dirty="0">
                <a:latin typeface="Times New Roman" panose="02020603050405020304" pitchFamily="18" charset="0"/>
                <a:cs typeface="Times New Roman" panose="02020603050405020304" pitchFamily="18" charset="0"/>
              </a:rPr>
              <a:t> </a:t>
            </a: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342900">
              <a:spcBef>
                <a:spcPts val="0"/>
              </a:spcBef>
              <a:buSzPts val="2000"/>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r>
              <a:rPr lang="en-US"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p:txBody>
      </p:sp>
      <p:sp>
        <p:nvSpPr>
          <p:cNvPr id="109" name="Google Shape;109;p2"/>
          <p:cNvSpPr txBox="1">
            <a:spLocks noGrp="1"/>
          </p:cNvSpPr>
          <p:nvPr>
            <p:ph type="title"/>
          </p:nvPr>
        </p:nvSpPr>
        <p:spPr>
          <a:xfrm>
            <a:off x="357582" y="55084"/>
            <a:ext cx="8415463" cy="1178805"/>
          </a:xfrm>
          <a:prstGeom prst="rect">
            <a:avLst/>
          </a:prstGeom>
          <a:noFill/>
          <a:ln>
            <a:noFill/>
          </a:ln>
        </p:spPr>
        <p:txBody>
          <a:bodyPr spcFirstLastPara="1" wrap="square" lIns="0" tIns="0" rIns="0" bIns="0" anchor="b" anchorCtr="0">
            <a:normAutofit/>
          </a:bodyPr>
          <a:lstStyle/>
          <a:p>
            <a:pPr>
              <a:buSzPts val="3200"/>
            </a:pPr>
            <a:r>
              <a:rPr lang="en-US" dirty="0"/>
              <a:t>Effects of PD on Motor</a:t>
            </a:r>
            <a:br>
              <a:rPr lang="en-US" b="1" dirty="0"/>
            </a:br>
            <a:endParaRPr dirty="0"/>
          </a:p>
        </p:txBody>
      </p:sp>
      <p:sp>
        <p:nvSpPr>
          <p:cNvPr id="110" name="Google Shape;110;p2"/>
          <p:cNvSpPr txBox="1">
            <a:spLocks noGrp="1"/>
          </p:cNvSpPr>
          <p:nvPr>
            <p:ph type="ftr" idx="11"/>
          </p:nvPr>
        </p:nvSpPr>
        <p:spPr>
          <a:xfrm>
            <a:off x="157164" y="6253339"/>
            <a:ext cx="5938836" cy="50357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dirty="0"/>
              <a:t>EECE5580</a:t>
            </a:r>
            <a:endParaRPr dirty="0"/>
          </a:p>
        </p:txBody>
      </p:sp>
      <p:sp>
        <p:nvSpPr>
          <p:cNvPr id="111" name="Google Shape;111;p2"/>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800"/>
              <a:buNone/>
            </a:pPr>
            <a:fld id="{00000000-1234-1234-1234-123412341234}" type="slidenum">
              <a:rPr lang="en-US"/>
              <a:t>17</a:t>
            </a:fld>
            <a:endParaRPr/>
          </a:p>
        </p:txBody>
      </p:sp>
      <p:sp>
        <p:nvSpPr>
          <p:cNvPr id="21" name="Google Shape;108;p2">
            <a:extLst>
              <a:ext uri="{FF2B5EF4-FFF2-40B4-BE49-F238E27FC236}">
                <a16:creationId xmlns:a16="http://schemas.microsoft.com/office/drawing/2014/main" id="{6D6BE3E6-5D84-4C44-856A-950CBC40CC0A}"/>
              </a:ext>
            </a:extLst>
          </p:cNvPr>
          <p:cNvSpPr txBox="1">
            <a:spLocks/>
          </p:cNvSpPr>
          <p:nvPr/>
        </p:nvSpPr>
        <p:spPr>
          <a:xfrm>
            <a:off x="422314" y="1096180"/>
            <a:ext cx="4552170" cy="529487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20000"/>
              </a:lnSpc>
              <a:spcBef>
                <a:spcPts val="10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2pPr>
            <a:lvl3pPr marL="1371600" marR="0" lvl="2"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3pPr>
            <a:lvl4pPr marL="1828800" marR="0" lvl="3"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4pPr>
            <a:lvl5pPr marL="2286000" marR="0" lvl="4"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5pPr>
            <a:lvl6pPr marL="2743200" marR="0" lvl="5"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6pPr>
            <a:lvl7pPr marL="3200400" marR="0" lvl="6"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7pPr>
            <a:lvl8pPr marL="3657600" marR="0" lvl="7"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8pPr>
            <a:lvl9pPr marL="4114800" marR="0" lvl="8"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9pPr>
          </a:lstStyle>
          <a:p>
            <a:pPr marL="342900">
              <a:spcBef>
                <a:spcPts val="0"/>
              </a:spcBef>
              <a:buSzPts val="2000"/>
            </a:pPr>
            <a:r>
              <a:rPr lang="en-US" dirty="0"/>
              <a:t>PD control doesn't decrease the steady-state error and the higher the </a:t>
            </a:r>
            <a:r>
              <a:rPr lang="en-US" dirty="0" err="1">
                <a:latin typeface="Times New Roman" panose="02020603050405020304" pitchFamily="18" charset="0"/>
                <a:cs typeface="Times New Roman" panose="02020603050405020304" pitchFamily="18" charset="0"/>
              </a:rPr>
              <a:t>Kd</a:t>
            </a:r>
            <a:r>
              <a:rPr lang="en-US" dirty="0"/>
              <a:t> term the larger the steady-state error becomes. </a:t>
            </a:r>
          </a:p>
          <a:p>
            <a:pPr marL="342900">
              <a:spcBef>
                <a:spcPts val="0"/>
              </a:spcBef>
              <a:buSzPts val="2000"/>
            </a:pPr>
            <a:r>
              <a:rPr lang="en-US" dirty="0"/>
              <a:t>Once the error term stops changing, then the derivative of the error is no longer significant to affect the control signal. </a:t>
            </a:r>
          </a:p>
          <a:p>
            <a:pPr marL="342900">
              <a:spcBef>
                <a:spcPts val="0"/>
              </a:spcBef>
              <a:buSzPts val="2000"/>
            </a:pPr>
            <a:r>
              <a:rPr lang="en-US" dirty="0"/>
              <a:t>The PD control can cause overdamping to the system, though the system has a faster rise time and settling </a:t>
            </a:r>
            <a:r>
              <a:rPr lang="en-US" dirty="0" err="1"/>
              <a:t>time,i.e</a:t>
            </a:r>
            <a:r>
              <a:rPr lang="en-US" dirty="0"/>
              <a:t>., reaches steady-state more rapidly.</a:t>
            </a: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319750F-D93B-4C73-A77A-3B8DABD866C4}"/>
              </a:ext>
            </a:extLst>
          </p:cNvPr>
          <p:cNvPicPr>
            <a:picLocks noChangeAspect="1"/>
          </p:cNvPicPr>
          <p:nvPr/>
        </p:nvPicPr>
        <p:blipFill>
          <a:blip r:embed="rId3"/>
          <a:srcRect/>
          <a:stretch/>
        </p:blipFill>
        <p:spPr>
          <a:xfrm>
            <a:off x="5389734" y="1192788"/>
            <a:ext cx="1707782" cy="411132"/>
          </a:xfrm>
          <a:prstGeom prst="rect">
            <a:avLst/>
          </a:prstGeom>
        </p:spPr>
      </p:pic>
      <p:pic>
        <p:nvPicPr>
          <p:cNvPr id="6" name="Picture 5">
            <a:extLst>
              <a:ext uri="{FF2B5EF4-FFF2-40B4-BE49-F238E27FC236}">
                <a16:creationId xmlns:a16="http://schemas.microsoft.com/office/drawing/2014/main" id="{B95497FC-A5EC-416F-9008-7997DE9900F9}"/>
              </a:ext>
            </a:extLst>
          </p:cNvPr>
          <p:cNvPicPr>
            <a:picLocks noChangeAspect="1"/>
          </p:cNvPicPr>
          <p:nvPr/>
        </p:nvPicPr>
        <p:blipFill rotWithShape="1">
          <a:blip r:embed="rId4"/>
          <a:srcRect l="1905" t="14959" r="1094" b="16267"/>
          <a:stretch/>
        </p:blipFill>
        <p:spPr>
          <a:xfrm>
            <a:off x="5265143" y="1551890"/>
            <a:ext cx="1956964" cy="239218"/>
          </a:xfrm>
          <a:prstGeom prst="rect">
            <a:avLst/>
          </a:prstGeom>
        </p:spPr>
      </p:pic>
      <p:pic>
        <p:nvPicPr>
          <p:cNvPr id="11" name="Picture 10">
            <a:extLst>
              <a:ext uri="{FF2B5EF4-FFF2-40B4-BE49-F238E27FC236}">
                <a16:creationId xmlns:a16="http://schemas.microsoft.com/office/drawing/2014/main" id="{3FFD5AF9-E156-464E-8A69-DEFCB4CA1A12}"/>
              </a:ext>
            </a:extLst>
          </p:cNvPr>
          <p:cNvPicPr>
            <a:picLocks noChangeAspect="1"/>
          </p:cNvPicPr>
          <p:nvPr/>
        </p:nvPicPr>
        <p:blipFill rotWithShape="1">
          <a:blip r:embed="rId5"/>
          <a:srcRect l="2371" r="5885" b="11401"/>
          <a:stretch/>
        </p:blipFill>
        <p:spPr>
          <a:xfrm>
            <a:off x="5151994" y="1806443"/>
            <a:ext cx="2183261" cy="468541"/>
          </a:xfrm>
          <a:prstGeom prst="rect">
            <a:avLst/>
          </a:prstGeom>
        </p:spPr>
      </p:pic>
      <p:pic>
        <p:nvPicPr>
          <p:cNvPr id="13" name="Picture 12">
            <a:extLst>
              <a:ext uri="{FF2B5EF4-FFF2-40B4-BE49-F238E27FC236}">
                <a16:creationId xmlns:a16="http://schemas.microsoft.com/office/drawing/2014/main" id="{7EAF7585-EFF4-4219-8D70-310F364BBDBD}"/>
              </a:ext>
            </a:extLst>
          </p:cNvPr>
          <p:cNvPicPr>
            <a:picLocks noChangeAspect="1"/>
          </p:cNvPicPr>
          <p:nvPr/>
        </p:nvPicPr>
        <p:blipFill>
          <a:blip r:embed="rId6"/>
          <a:srcRect/>
          <a:stretch/>
        </p:blipFill>
        <p:spPr>
          <a:xfrm>
            <a:off x="7736186" y="1961566"/>
            <a:ext cx="4321707" cy="3407974"/>
          </a:xfrm>
          <a:prstGeom prst="rect">
            <a:avLst/>
          </a:prstGeom>
        </p:spPr>
      </p:pic>
      <p:pic>
        <p:nvPicPr>
          <p:cNvPr id="4" name="Picture 3" descr="Graphical user interface, text&#10;&#10;Description automatically generated">
            <a:extLst>
              <a:ext uri="{FF2B5EF4-FFF2-40B4-BE49-F238E27FC236}">
                <a16:creationId xmlns:a16="http://schemas.microsoft.com/office/drawing/2014/main" id="{D2673787-DC96-4EEA-BAC9-C957FF235686}"/>
              </a:ext>
            </a:extLst>
          </p:cNvPr>
          <p:cNvPicPr>
            <a:picLocks noChangeAspect="1"/>
          </p:cNvPicPr>
          <p:nvPr/>
        </p:nvPicPr>
        <p:blipFill>
          <a:blip r:embed="rId7"/>
          <a:stretch>
            <a:fillRect/>
          </a:stretch>
        </p:blipFill>
        <p:spPr>
          <a:xfrm>
            <a:off x="5071227" y="3124907"/>
            <a:ext cx="2562381" cy="3526108"/>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D2D7158C-55CE-4A31-83E0-11CE1303EF30}"/>
              </a:ext>
            </a:extLst>
          </p:cNvPr>
          <p:cNvPicPr>
            <a:picLocks noChangeAspect="1"/>
          </p:cNvPicPr>
          <p:nvPr/>
        </p:nvPicPr>
        <p:blipFill>
          <a:blip r:embed="rId8"/>
          <a:stretch>
            <a:fillRect/>
          </a:stretch>
        </p:blipFill>
        <p:spPr>
          <a:xfrm>
            <a:off x="5357894" y="2176474"/>
            <a:ext cx="1989045" cy="655729"/>
          </a:xfrm>
          <a:prstGeom prst="rect">
            <a:avLst/>
          </a:prstGeom>
        </p:spPr>
      </p:pic>
    </p:spTree>
    <p:extLst>
      <p:ext uri="{BB962C8B-B14F-4D97-AF65-F5344CB8AC3E}">
        <p14:creationId xmlns:p14="http://schemas.microsoft.com/office/powerpoint/2010/main" val="3255129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a:spLocks noGrp="1"/>
          </p:cNvSpPr>
          <p:nvPr>
            <p:ph type="body" idx="1"/>
          </p:nvPr>
        </p:nvSpPr>
        <p:spPr>
          <a:xfrm>
            <a:off x="269914" y="1096179"/>
            <a:ext cx="6439358" cy="5448934"/>
          </a:xfrm>
          <a:prstGeom prst="rect">
            <a:avLst/>
          </a:prstGeom>
          <a:noFill/>
          <a:ln>
            <a:noFill/>
          </a:ln>
        </p:spPr>
        <p:txBody>
          <a:bodyPr spcFirstLastPara="1" wrap="square" lIns="91425" tIns="45700" rIns="91425" bIns="45700" anchor="t" anchorCtr="0">
            <a:normAutofit/>
          </a:bodyPr>
          <a:lstStyle/>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r>
              <a:rPr lang="en-US" dirty="0">
                <a:latin typeface="Times New Roman" panose="02020603050405020304" pitchFamily="18" charset="0"/>
                <a:cs typeface="Times New Roman" panose="02020603050405020304" pitchFamily="18" charset="0"/>
              </a:rPr>
              <a:t> </a:t>
            </a: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342900">
              <a:spcBef>
                <a:spcPts val="0"/>
              </a:spcBef>
              <a:buSzPts val="2000"/>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r>
              <a:rPr lang="en-US"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p:txBody>
      </p:sp>
      <p:sp>
        <p:nvSpPr>
          <p:cNvPr id="109" name="Google Shape;109;p2"/>
          <p:cNvSpPr txBox="1">
            <a:spLocks noGrp="1"/>
          </p:cNvSpPr>
          <p:nvPr>
            <p:ph type="title"/>
          </p:nvPr>
        </p:nvSpPr>
        <p:spPr>
          <a:xfrm>
            <a:off x="357582" y="55084"/>
            <a:ext cx="8415463" cy="1178805"/>
          </a:xfrm>
          <a:prstGeom prst="rect">
            <a:avLst/>
          </a:prstGeom>
          <a:noFill/>
          <a:ln>
            <a:noFill/>
          </a:ln>
        </p:spPr>
        <p:txBody>
          <a:bodyPr spcFirstLastPara="1" wrap="square" lIns="0" tIns="0" rIns="0" bIns="0" anchor="b" anchorCtr="0">
            <a:normAutofit/>
          </a:bodyPr>
          <a:lstStyle/>
          <a:p>
            <a:pPr>
              <a:buSzPts val="3200"/>
            </a:pPr>
            <a:r>
              <a:rPr lang="en-US" dirty="0"/>
              <a:t>Effects of PID on Motor</a:t>
            </a:r>
            <a:br>
              <a:rPr lang="en-US" b="1" dirty="0"/>
            </a:br>
            <a:endParaRPr dirty="0"/>
          </a:p>
        </p:txBody>
      </p:sp>
      <p:sp>
        <p:nvSpPr>
          <p:cNvPr id="110" name="Google Shape;110;p2"/>
          <p:cNvSpPr txBox="1">
            <a:spLocks noGrp="1"/>
          </p:cNvSpPr>
          <p:nvPr>
            <p:ph type="ftr" idx="11"/>
          </p:nvPr>
        </p:nvSpPr>
        <p:spPr>
          <a:xfrm>
            <a:off x="157164" y="6253339"/>
            <a:ext cx="5938836" cy="50357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dirty="0"/>
              <a:t>EECE5580</a:t>
            </a:r>
            <a:endParaRPr dirty="0"/>
          </a:p>
        </p:txBody>
      </p:sp>
      <p:sp>
        <p:nvSpPr>
          <p:cNvPr id="111" name="Google Shape;111;p2"/>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800"/>
              <a:buNone/>
            </a:pPr>
            <a:fld id="{00000000-1234-1234-1234-123412341234}" type="slidenum">
              <a:rPr lang="en-US"/>
              <a:t>18</a:t>
            </a:fld>
            <a:endParaRPr/>
          </a:p>
        </p:txBody>
      </p:sp>
      <p:sp>
        <p:nvSpPr>
          <p:cNvPr id="21" name="Google Shape;108;p2">
            <a:extLst>
              <a:ext uri="{FF2B5EF4-FFF2-40B4-BE49-F238E27FC236}">
                <a16:creationId xmlns:a16="http://schemas.microsoft.com/office/drawing/2014/main" id="{6D6BE3E6-5D84-4C44-856A-950CBC40CC0A}"/>
              </a:ext>
            </a:extLst>
          </p:cNvPr>
          <p:cNvSpPr txBox="1">
            <a:spLocks/>
          </p:cNvSpPr>
          <p:nvPr/>
        </p:nvSpPr>
        <p:spPr>
          <a:xfrm>
            <a:off x="400281" y="1096179"/>
            <a:ext cx="4552170" cy="5294870"/>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20000"/>
              </a:lnSpc>
              <a:spcBef>
                <a:spcPts val="10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2pPr>
            <a:lvl3pPr marL="1371600" marR="0" lvl="2"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3pPr>
            <a:lvl4pPr marL="1828800" marR="0" lvl="3"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4pPr>
            <a:lvl5pPr marL="2286000" marR="0" lvl="4"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5pPr>
            <a:lvl6pPr marL="2743200" marR="0" lvl="5"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6pPr>
            <a:lvl7pPr marL="3200400" marR="0" lvl="6"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7pPr>
            <a:lvl8pPr marL="3657600" marR="0" lvl="7"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8pPr>
            <a:lvl9pPr marL="4114800" marR="0" lvl="8"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9pPr>
          </a:lstStyle>
          <a:p>
            <a:pPr marL="342900">
              <a:spcBef>
                <a:spcPts val="0"/>
              </a:spcBef>
              <a:buSzPts val="2000"/>
            </a:pPr>
            <a:r>
              <a:rPr lang="en-US" dirty="0">
                <a:latin typeface="Times New Roman" panose="02020603050405020304" pitchFamily="18" charset="0"/>
                <a:cs typeface="Times New Roman" panose="02020603050405020304" pitchFamily="18" charset="0"/>
              </a:rPr>
              <a:t>After experimenting:</a:t>
            </a:r>
          </a:p>
          <a:p>
            <a:pPr marL="800100" lvl="1">
              <a:spcBef>
                <a:spcPts val="0"/>
              </a:spcBef>
              <a:buSzPts val="2000"/>
            </a:pPr>
            <a:r>
              <a:rPr lang="en-US" dirty="0">
                <a:latin typeface="Times New Roman" panose="02020603050405020304" pitchFamily="18" charset="0"/>
                <a:cs typeface="Times New Roman" panose="02020603050405020304" pitchFamily="18" charset="0"/>
              </a:rPr>
              <a:t>Kp = 6000</a:t>
            </a:r>
          </a:p>
          <a:p>
            <a:pPr marL="800100" lvl="1">
              <a:spcBef>
                <a:spcPts val="0"/>
              </a:spcBef>
              <a:buSzPts val="2000"/>
            </a:pPr>
            <a:r>
              <a:rPr lang="en-US" dirty="0">
                <a:latin typeface="Times New Roman" panose="02020603050405020304" pitchFamily="18" charset="0"/>
                <a:cs typeface="Times New Roman" panose="02020603050405020304" pitchFamily="18" charset="0"/>
              </a:rPr>
              <a:t>Ki = 3600</a:t>
            </a:r>
          </a:p>
          <a:p>
            <a:pPr marL="800100" lvl="1">
              <a:spcBef>
                <a:spcPts val="0"/>
              </a:spcBef>
              <a:buSzPts val="2000"/>
            </a:pPr>
            <a:r>
              <a:rPr lang="en-US" dirty="0" err="1">
                <a:latin typeface="Times New Roman" panose="02020603050405020304" pitchFamily="18" charset="0"/>
                <a:cs typeface="Times New Roman" panose="02020603050405020304" pitchFamily="18" charset="0"/>
              </a:rPr>
              <a:t>Kd</a:t>
            </a:r>
            <a:r>
              <a:rPr lang="en-US" dirty="0">
                <a:latin typeface="Times New Roman" panose="02020603050405020304" pitchFamily="18" charset="0"/>
                <a:cs typeface="Times New Roman" panose="02020603050405020304" pitchFamily="18" charset="0"/>
              </a:rPr>
              <a:t> = 100</a:t>
            </a:r>
          </a:p>
          <a:p>
            <a:pPr marL="342900">
              <a:spcBef>
                <a:spcPts val="0"/>
              </a:spcBef>
              <a:buSzPts val="2000"/>
            </a:pPr>
            <a:r>
              <a:rPr lang="en-US" dirty="0"/>
              <a:t>This design includes all of the benefits from the previously described controllers: </a:t>
            </a:r>
          </a:p>
          <a:p>
            <a:pPr marL="800100" lvl="1">
              <a:spcBef>
                <a:spcPts val="0"/>
              </a:spcBef>
              <a:buSzPts val="2000"/>
            </a:pPr>
            <a:r>
              <a:rPr lang="en-US" dirty="0"/>
              <a:t>Fast reaction of proportional controller </a:t>
            </a:r>
          </a:p>
          <a:p>
            <a:pPr marL="800100" lvl="1">
              <a:spcBef>
                <a:spcPts val="0"/>
              </a:spcBef>
              <a:buSzPts val="2000"/>
            </a:pPr>
            <a:r>
              <a:rPr lang="en-US" dirty="0"/>
              <a:t>Reduction in steady-state error from the PI controller </a:t>
            </a:r>
          </a:p>
          <a:p>
            <a:pPr marL="800100" lvl="1">
              <a:spcBef>
                <a:spcPts val="0"/>
              </a:spcBef>
              <a:buSzPts val="2000"/>
            </a:pPr>
            <a:r>
              <a:rPr lang="en-US" dirty="0"/>
              <a:t>Dampening effect of the PD controller</a:t>
            </a:r>
          </a:p>
          <a:p>
            <a:pPr marL="342900">
              <a:spcBef>
                <a:spcPts val="0"/>
              </a:spcBef>
              <a:buSzPts val="2000"/>
            </a:pPr>
            <a:r>
              <a:rPr lang="en-US" dirty="0">
                <a:latin typeface="Times New Roman" panose="02020603050405020304" pitchFamily="18" charset="0"/>
                <a:cs typeface="Times New Roman" panose="02020603050405020304" pitchFamily="18" charset="0"/>
              </a:rPr>
              <a:t>System approaches steady-state in about 25 msecs, has steady-state error of 0.009 and 0% overshoot</a:t>
            </a:r>
          </a:p>
        </p:txBody>
      </p:sp>
      <p:pic>
        <p:nvPicPr>
          <p:cNvPr id="5" name="Picture 4" descr="Diagram&#10;&#10;Description automatically generated with medium confidence">
            <a:extLst>
              <a:ext uri="{FF2B5EF4-FFF2-40B4-BE49-F238E27FC236}">
                <a16:creationId xmlns:a16="http://schemas.microsoft.com/office/drawing/2014/main" id="{ED6B9767-BC80-4AC5-A713-1932E76BD111}"/>
              </a:ext>
            </a:extLst>
          </p:cNvPr>
          <p:cNvPicPr>
            <a:picLocks noChangeAspect="1"/>
          </p:cNvPicPr>
          <p:nvPr/>
        </p:nvPicPr>
        <p:blipFill>
          <a:blip r:embed="rId3"/>
          <a:stretch>
            <a:fillRect/>
          </a:stretch>
        </p:blipFill>
        <p:spPr>
          <a:xfrm>
            <a:off x="4081439" y="1233889"/>
            <a:ext cx="3237055" cy="580050"/>
          </a:xfrm>
          <a:prstGeom prst="rect">
            <a:avLst/>
          </a:prstGeom>
        </p:spPr>
      </p:pic>
      <p:pic>
        <p:nvPicPr>
          <p:cNvPr id="9" name="Picture 8" descr="Text, letter&#10;&#10;Description automatically generated">
            <a:extLst>
              <a:ext uri="{FF2B5EF4-FFF2-40B4-BE49-F238E27FC236}">
                <a16:creationId xmlns:a16="http://schemas.microsoft.com/office/drawing/2014/main" id="{405C6F3D-92F5-4156-841E-40C2BDDFA831}"/>
              </a:ext>
            </a:extLst>
          </p:cNvPr>
          <p:cNvPicPr>
            <a:picLocks noChangeAspect="1"/>
          </p:cNvPicPr>
          <p:nvPr/>
        </p:nvPicPr>
        <p:blipFill>
          <a:blip r:embed="rId4"/>
          <a:stretch>
            <a:fillRect/>
          </a:stretch>
        </p:blipFill>
        <p:spPr>
          <a:xfrm>
            <a:off x="4145907" y="1813939"/>
            <a:ext cx="3108121" cy="1544161"/>
          </a:xfrm>
          <a:prstGeom prst="rect">
            <a:avLst/>
          </a:prstGeom>
        </p:spPr>
      </p:pic>
      <p:pic>
        <p:nvPicPr>
          <p:cNvPr id="17" name="Picture 16" descr="Chart&#10;&#10;Description automatically generated">
            <a:extLst>
              <a:ext uri="{FF2B5EF4-FFF2-40B4-BE49-F238E27FC236}">
                <a16:creationId xmlns:a16="http://schemas.microsoft.com/office/drawing/2014/main" id="{2BF75C6D-87D3-4D59-B6A6-4971869F4AF4}"/>
              </a:ext>
            </a:extLst>
          </p:cNvPr>
          <p:cNvPicPr>
            <a:picLocks noChangeAspect="1"/>
          </p:cNvPicPr>
          <p:nvPr/>
        </p:nvPicPr>
        <p:blipFill>
          <a:blip r:embed="rId5"/>
          <a:stretch>
            <a:fillRect/>
          </a:stretch>
        </p:blipFill>
        <p:spPr>
          <a:xfrm>
            <a:off x="7361574" y="2347191"/>
            <a:ext cx="4654738" cy="3737282"/>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969E8834-4E9A-4DEC-BB3E-303737C7A53F}"/>
              </a:ext>
            </a:extLst>
          </p:cNvPr>
          <p:cNvPicPr>
            <a:picLocks noChangeAspect="1"/>
          </p:cNvPicPr>
          <p:nvPr/>
        </p:nvPicPr>
        <p:blipFill>
          <a:blip r:embed="rId6"/>
          <a:stretch>
            <a:fillRect/>
          </a:stretch>
        </p:blipFill>
        <p:spPr>
          <a:xfrm>
            <a:off x="7684263" y="1664746"/>
            <a:ext cx="4009361" cy="682445"/>
          </a:xfrm>
          <a:prstGeom prst="rect">
            <a:avLst/>
          </a:prstGeom>
        </p:spPr>
      </p:pic>
    </p:spTree>
    <p:extLst>
      <p:ext uri="{BB962C8B-B14F-4D97-AF65-F5344CB8AC3E}">
        <p14:creationId xmlns:p14="http://schemas.microsoft.com/office/powerpoint/2010/main" val="2951902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a:spLocks noGrp="1"/>
          </p:cNvSpPr>
          <p:nvPr>
            <p:ph type="body" idx="1"/>
          </p:nvPr>
        </p:nvSpPr>
        <p:spPr>
          <a:xfrm>
            <a:off x="269914" y="1096179"/>
            <a:ext cx="6439358" cy="5448934"/>
          </a:xfrm>
          <a:prstGeom prst="rect">
            <a:avLst/>
          </a:prstGeom>
          <a:noFill/>
          <a:ln>
            <a:noFill/>
          </a:ln>
        </p:spPr>
        <p:txBody>
          <a:bodyPr spcFirstLastPara="1" wrap="square" lIns="91425" tIns="45700" rIns="91425" bIns="45700" anchor="t" anchorCtr="0">
            <a:normAutofit/>
          </a:bodyPr>
          <a:lstStyle/>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r>
              <a:rPr lang="en-US" dirty="0">
                <a:latin typeface="Times New Roman" panose="02020603050405020304" pitchFamily="18" charset="0"/>
                <a:cs typeface="Times New Roman" panose="02020603050405020304" pitchFamily="18" charset="0"/>
              </a:rPr>
              <a:t> </a:t>
            </a: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342900">
              <a:spcBef>
                <a:spcPts val="0"/>
              </a:spcBef>
              <a:buSzPts val="2000"/>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r>
              <a:rPr lang="en-US"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p:txBody>
      </p:sp>
      <p:sp>
        <p:nvSpPr>
          <p:cNvPr id="109" name="Google Shape;109;p2"/>
          <p:cNvSpPr txBox="1">
            <a:spLocks noGrp="1"/>
          </p:cNvSpPr>
          <p:nvPr>
            <p:ph type="title"/>
          </p:nvPr>
        </p:nvSpPr>
        <p:spPr>
          <a:xfrm>
            <a:off x="357582" y="55084"/>
            <a:ext cx="8415463" cy="1178805"/>
          </a:xfrm>
          <a:prstGeom prst="rect">
            <a:avLst/>
          </a:prstGeom>
          <a:noFill/>
          <a:ln>
            <a:noFill/>
          </a:ln>
        </p:spPr>
        <p:txBody>
          <a:bodyPr spcFirstLastPara="1" wrap="square" lIns="0" tIns="0" rIns="0" bIns="0" anchor="b" anchorCtr="0">
            <a:normAutofit/>
          </a:bodyPr>
          <a:lstStyle/>
          <a:p>
            <a:pPr>
              <a:buSzPts val="3200"/>
            </a:pPr>
            <a:r>
              <a:rPr lang="en-US" dirty="0"/>
              <a:t>Op-Amp PID Controller Realization</a:t>
            </a:r>
            <a:br>
              <a:rPr lang="en-US" b="1" dirty="0"/>
            </a:br>
            <a:endParaRPr dirty="0"/>
          </a:p>
        </p:txBody>
      </p:sp>
      <p:sp>
        <p:nvSpPr>
          <p:cNvPr id="110" name="Google Shape;110;p2"/>
          <p:cNvSpPr txBox="1">
            <a:spLocks noGrp="1"/>
          </p:cNvSpPr>
          <p:nvPr>
            <p:ph type="ftr" idx="11"/>
          </p:nvPr>
        </p:nvSpPr>
        <p:spPr>
          <a:xfrm>
            <a:off x="157164" y="6253339"/>
            <a:ext cx="5938836" cy="50357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dirty="0"/>
              <a:t>EECE5580</a:t>
            </a:r>
            <a:endParaRPr dirty="0"/>
          </a:p>
        </p:txBody>
      </p:sp>
      <p:sp>
        <p:nvSpPr>
          <p:cNvPr id="111" name="Google Shape;111;p2"/>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800"/>
              <a:buNone/>
            </a:pPr>
            <a:fld id="{00000000-1234-1234-1234-123412341234}" type="slidenum">
              <a:rPr lang="en-US"/>
              <a:t>19</a:t>
            </a:fld>
            <a:endParaRPr/>
          </a:p>
        </p:txBody>
      </p:sp>
      <p:sp>
        <p:nvSpPr>
          <p:cNvPr id="21" name="Google Shape;108;p2">
            <a:extLst>
              <a:ext uri="{FF2B5EF4-FFF2-40B4-BE49-F238E27FC236}">
                <a16:creationId xmlns:a16="http://schemas.microsoft.com/office/drawing/2014/main" id="{6D6BE3E6-5D84-4C44-856A-950CBC40CC0A}"/>
              </a:ext>
            </a:extLst>
          </p:cNvPr>
          <p:cNvSpPr txBox="1">
            <a:spLocks/>
          </p:cNvSpPr>
          <p:nvPr/>
        </p:nvSpPr>
        <p:spPr>
          <a:xfrm>
            <a:off x="414297" y="1096179"/>
            <a:ext cx="5400514" cy="529487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20000"/>
              </a:lnSpc>
              <a:spcBef>
                <a:spcPts val="10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2pPr>
            <a:lvl3pPr marL="1371600" marR="0" lvl="2"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3pPr>
            <a:lvl4pPr marL="1828800" marR="0" lvl="3"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4pPr>
            <a:lvl5pPr marL="2286000" marR="0" lvl="4" indent="-342900" algn="l" rtl="0">
              <a:lnSpc>
                <a:spcPct val="120000"/>
              </a:lnSpc>
              <a:spcBef>
                <a:spcPts val="500"/>
              </a:spcBef>
              <a:spcAft>
                <a:spcPts val="0"/>
              </a:spcAft>
              <a:buClr>
                <a:srgbClr val="D41B2B"/>
              </a:buClr>
              <a:buSzPts val="1800"/>
              <a:buFont typeface="Arial"/>
              <a:buChar char="•"/>
              <a:defRPr sz="2000" b="0" i="0" u="none" strike="noStrike" cap="none">
                <a:solidFill>
                  <a:schemeClr val="dk1"/>
                </a:solidFill>
                <a:latin typeface="Gill Sans"/>
                <a:ea typeface="Gill Sans"/>
                <a:cs typeface="Gill Sans"/>
                <a:sym typeface="Gill Sans"/>
              </a:defRPr>
            </a:lvl5pPr>
            <a:lvl6pPr marL="2743200" marR="0" lvl="5"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6pPr>
            <a:lvl7pPr marL="3200400" marR="0" lvl="6"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7pPr>
            <a:lvl8pPr marL="3657600" marR="0" lvl="7"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8pPr>
            <a:lvl9pPr marL="4114800" marR="0" lvl="8" indent="-342900" algn="l" rtl="0">
              <a:lnSpc>
                <a:spcPct val="120000"/>
              </a:lnSpc>
              <a:spcBef>
                <a:spcPts val="500"/>
              </a:spcBef>
              <a:spcAft>
                <a:spcPts val="0"/>
              </a:spcAft>
              <a:buClr>
                <a:schemeClr val="accent1"/>
              </a:buClr>
              <a:buSzPts val="1800"/>
              <a:buFont typeface="Arial"/>
              <a:buChar char="•"/>
              <a:defRPr sz="1200" b="0" i="0" u="none" strike="noStrike" cap="none">
                <a:solidFill>
                  <a:schemeClr val="dk1"/>
                </a:solidFill>
                <a:latin typeface="Gill Sans"/>
                <a:ea typeface="Gill Sans"/>
                <a:cs typeface="Gill Sans"/>
                <a:sym typeface="Gill Sans"/>
              </a:defRPr>
            </a:lvl9pPr>
          </a:lstStyle>
          <a:p>
            <a:pPr marL="342900">
              <a:spcBef>
                <a:spcPts val="0"/>
              </a:spcBef>
              <a:buSzPts val="2000"/>
            </a:pPr>
            <a:r>
              <a:rPr lang="en-US" dirty="0"/>
              <a:t>Here, in order to realize the necessary values for the PID constants, appropriate values for the resistors and capacitors need to be chosen such that the Op-Amp circuits are analogous to the generated MATLAB transfer functions.</a:t>
            </a:r>
          </a:p>
          <a:p>
            <a:pPr marL="342900">
              <a:spcBef>
                <a:spcPts val="0"/>
              </a:spcBef>
              <a:buSzPts val="2000"/>
            </a:pPr>
            <a:r>
              <a:rPr lang="en-US" dirty="0"/>
              <a:t>The values for the PID constants were:</a:t>
            </a:r>
            <a:endParaRPr lang="en-US" dirty="0">
              <a:latin typeface="Times New Roman" panose="02020603050405020304" pitchFamily="18" charset="0"/>
              <a:cs typeface="Times New Roman" panose="02020603050405020304" pitchFamily="18" charset="0"/>
            </a:endParaRPr>
          </a:p>
        </p:txBody>
      </p:sp>
      <p:pic>
        <p:nvPicPr>
          <p:cNvPr id="3" name="Picture 2" descr="A picture containing diagram&#10;&#10;Description automatically generated">
            <a:extLst>
              <a:ext uri="{FF2B5EF4-FFF2-40B4-BE49-F238E27FC236}">
                <a16:creationId xmlns:a16="http://schemas.microsoft.com/office/drawing/2014/main" id="{02B31533-5461-4BD1-AF3A-D8276E30F81C}"/>
              </a:ext>
            </a:extLst>
          </p:cNvPr>
          <p:cNvPicPr>
            <a:picLocks noChangeAspect="1"/>
          </p:cNvPicPr>
          <p:nvPr/>
        </p:nvPicPr>
        <p:blipFill>
          <a:blip r:embed="rId3"/>
          <a:stretch>
            <a:fillRect/>
          </a:stretch>
        </p:blipFill>
        <p:spPr>
          <a:xfrm>
            <a:off x="950258" y="3429000"/>
            <a:ext cx="1907873" cy="1516514"/>
          </a:xfrm>
          <a:prstGeom prst="rect">
            <a:avLst/>
          </a:prstGeom>
        </p:spPr>
      </p:pic>
      <p:pic>
        <p:nvPicPr>
          <p:cNvPr id="6" name="Picture 5" descr="Diagram&#10;&#10;Description automatically generated with low confidence">
            <a:extLst>
              <a:ext uri="{FF2B5EF4-FFF2-40B4-BE49-F238E27FC236}">
                <a16:creationId xmlns:a16="http://schemas.microsoft.com/office/drawing/2014/main" id="{E85359A2-BE07-4D9A-8E93-E3F2FA65992C}"/>
              </a:ext>
            </a:extLst>
          </p:cNvPr>
          <p:cNvPicPr>
            <a:picLocks noChangeAspect="1"/>
          </p:cNvPicPr>
          <p:nvPr/>
        </p:nvPicPr>
        <p:blipFill>
          <a:blip r:embed="rId4"/>
          <a:stretch>
            <a:fillRect/>
          </a:stretch>
        </p:blipFill>
        <p:spPr>
          <a:xfrm>
            <a:off x="2914846" y="3380629"/>
            <a:ext cx="1700963" cy="1564885"/>
          </a:xfrm>
          <a:prstGeom prst="rect">
            <a:avLst/>
          </a:prstGeom>
        </p:spPr>
      </p:pic>
      <p:grpSp>
        <p:nvGrpSpPr>
          <p:cNvPr id="119" name="Group 118">
            <a:extLst>
              <a:ext uri="{FF2B5EF4-FFF2-40B4-BE49-F238E27FC236}">
                <a16:creationId xmlns:a16="http://schemas.microsoft.com/office/drawing/2014/main" id="{7F2D5576-9A28-4D38-AF5A-57CB7BB30B2D}"/>
              </a:ext>
            </a:extLst>
          </p:cNvPr>
          <p:cNvGrpSpPr/>
          <p:nvPr/>
        </p:nvGrpSpPr>
        <p:grpSpPr>
          <a:xfrm>
            <a:off x="2569200" y="3665678"/>
            <a:ext cx="182880" cy="112320"/>
            <a:chOff x="2569200" y="3665678"/>
            <a:chExt cx="182880" cy="112320"/>
          </a:xfrm>
        </p:grpSpPr>
        <mc:AlternateContent xmlns:mc="http://schemas.openxmlformats.org/markup-compatibility/2006">
          <mc:Choice xmlns:p14="http://schemas.microsoft.com/office/powerpoint/2010/main" Requires="p14">
            <p:contentPart p14:bwMode="auto" r:id="rId5">
              <p14:nvContentPartPr>
                <p14:cNvPr id="116" name="Ink 115">
                  <a:extLst>
                    <a:ext uri="{FF2B5EF4-FFF2-40B4-BE49-F238E27FC236}">
                      <a16:creationId xmlns:a16="http://schemas.microsoft.com/office/drawing/2014/main" id="{E538799A-7A9E-4588-92E9-495E4B7F202B}"/>
                    </a:ext>
                  </a:extLst>
                </p14:cNvPr>
                <p14:cNvContentPartPr/>
                <p14:nvPr/>
              </p14:nvContentPartPr>
              <p14:xfrm>
                <a:off x="2569200" y="3691238"/>
                <a:ext cx="61920" cy="1440"/>
              </p14:xfrm>
            </p:contentPart>
          </mc:Choice>
          <mc:Fallback>
            <p:pic>
              <p:nvPicPr>
                <p:cNvPr id="116" name="Ink 115">
                  <a:extLst>
                    <a:ext uri="{FF2B5EF4-FFF2-40B4-BE49-F238E27FC236}">
                      <a16:creationId xmlns:a16="http://schemas.microsoft.com/office/drawing/2014/main" id="{E538799A-7A9E-4588-92E9-495E4B7F202B}"/>
                    </a:ext>
                  </a:extLst>
                </p:cNvPr>
                <p:cNvPicPr/>
                <p:nvPr/>
              </p:nvPicPr>
              <p:blipFill>
                <a:blip r:embed="rId6"/>
                <a:stretch>
                  <a:fillRect/>
                </a:stretch>
              </p:blipFill>
              <p:spPr>
                <a:xfrm>
                  <a:off x="2560200" y="3682238"/>
                  <a:ext cx="7956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7" name="Ink 116">
                  <a:extLst>
                    <a:ext uri="{FF2B5EF4-FFF2-40B4-BE49-F238E27FC236}">
                      <a16:creationId xmlns:a16="http://schemas.microsoft.com/office/drawing/2014/main" id="{B180FAE1-AC02-45AE-92B4-A3B2D7195BE9}"/>
                    </a:ext>
                  </a:extLst>
                </p14:cNvPr>
                <p14:cNvContentPartPr/>
                <p14:nvPr/>
              </p14:nvContentPartPr>
              <p14:xfrm>
                <a:off x="2585760" y="3740918"/>
                <a:ext cx="81720" cy="4320"/>
              </p14:xfrm>
            </p:contentPart>
          </mc:Choice>
          <mc:Fallback>
            <p:pic>
              <p:nvPicPr>
                <p:cNvPr id="117" name="Ink 116">
                  <a:extLst>
                    <a:ext uri="{FF2B5EF4-FFF2-40B4-BE49-F238E27FC236}">
                      <a16:creationId xmlns:a16="http://schemas.microsoft.com/office/drawing/2014/main" id="{B180FAE1-AC02-45AE-92B4-A3B2D7195BE9}"/>
                    </a:ext>
                  </a:extLst>
                </p:cNvPr>
                <p:cNvPicPr/>
                <p:nvPr/>
              </p:nvPicPr>
              <p:blipFill>
                <a:blip r:embed="rId8"/>
                <a:stretch>
                  <a:fillRect/>
                </a:stretch>
              </p:blipFill>
              <p:spPr>
                <a:xfrm>
                  <a:off x="2577120" y="3732278"/>
                  <a:ext cx="993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8" name="Ink 117">
                  <a:extLst>
                    <a:ext uri="{FF2B5EF4-FFF2-40B4-BE49-F238E27FC236}">
                      <a16:creationId xmlns:a16="http://schemas.microsoft.com/office/drawing/2014/main" id="{88F50F0B-07C7-428E-A9B5-3E3BC64F1A00}"/>
                    </a:ext>
                  </a:extLst>
                </p14:cNvPr>
                <p14:cNvContentPartPr/>
                <p14:nvPr/>
              </p14:nvContentPartPr>
              <p14:xfrm>
                <a:off x="2646960" y="3665678"/>
                <a:ext cx="105120" cy="112320"/>
              </p14:xfrm>
            </p:contentPart>
          </mc:Choice>
          <mc:Fallback>
            <p:pic>
              <p:nvPicPr>
                <p:cNvPr id="118" name="Ink 117">
                  <a:extLst>
                    <a:ext uri="{FF2B5EF4-FFF2-40B4-BE49-F238E27FC236}">
                      <a16:creationId xmlns:a16="http://schemas.microsoft.com/office/drawing/2014/main" id="{88F50F0B-07C7-428E-A9B5-3E3BC64F1A00}"/>
                    </a:ext>
                  </a:extLst>
                </p:cNvPr>
                <p:cNvPicPr/>
                <p:nvPr/>
              </p:nvPicPr>
              <p:blipFill>
                <a:blip r:embed="rId10"/>
                <a:stretch>
                  <a:fillRect/>
                </a:stretch>
              </p:blipFill>
              <p:spPr>
                <a:xfrm>
                  <a:off x="2637960" y="3656678"/>
                  <a:ext cx="122760" cy="129960"/>
                </a:xfrm>
                <a:prstGeom prst="rect">
                  <a:avLst/>
                </a:prstGeom>
              </p:spPr>
            </p:pic>
          </mc:Fallback>
        </mc:AlternateContent>
      </p:grpSp>
      <p:grpSp>
        <p:nvGrpSpPr>
          <p:cNvPr id="123" name="Group 122">
            <a:extLst>
              <a:ext uri="{FF2B5EF4-FFF2-40B4-BE49-F238E27FC236}">
                <a16:creationId xmlns:a16="http://schemas.microsoft.com/office/drawing/2014/main" id="{237030B1-4CBF-47F5-86ED-A5B92FBD1A52}"/>
              </a:ext>
            </a:extLst>
          </p:cNvPr>
          <p:cNvGrpSpPr/>
          <p:nvPr/>
        </p:nvGrpSpPr>
        <p:grpSpPr>
          <a:xfrm>
            <a:off x="2816160" y="4267958"/>
            <a:ext cx="139320" cy="92880"/>
            <a:chOff x="2816160" y="4267958"/>
            <a:chExt cx="139320" cy="92880"/>
          </a:xfrm>
        </p:grpSpPr>
        <mc:AlternateContent xmlns:mc="http://schemas.openxmlformats.org/markup-compatibility/2006">
          <mc:Choice xmlns:p14="http://schemas.microsoft.com/office/powerpoint/2010/main" Requires="p14">
            <p:contentPart p14:bwMode="auto" r:id="rId11">
              <p14:nvContentPartPr>
                <p14:cNvPr id="120" name="Ink 119">
                  <a:extLst>
                    <a:ext uri="{FF2B5EF4-FFF2-40B4-BE49-F238E27FC236}">
                      <a16:creationId xmlns:a16="http://schemas.microsoft.com/office/drawing/2014/main" id="{8A0FAC7F-BB65-4578-8525-39872870B4B8}"/>
                    </a:ext>
                  </a:extLst>
                </p14:cNvPr>
                <p14:cNvContentPartPr/>
                <p14:nvPr/>
              </p14:nvContentPartPr>
              <p14:xfrm>
                <a:off x="2816160" y="4294238"/>
                <a:ext cx="65520" cy="10440"/>
              </p14:xfrm>
            </p:contentPart>
          </mc:Choice>
          <mc:Fallback>
            <p:pic>
              <p:nvPicPr>
                <p:cNvPr id="120" name="Ink 119">
                  <a:extLst>
                    <a:ext uri="{FF2B5EF4-FFF2-40B4-BE49-F238E27FC236}">
                      <a16:creationId xmlns:a16="http://schemas.microsoft.com/office/drawing/2014/main" id="{8A0FAC7F-BB65-4578-8525-39872870B4B8}"/>
                    </a:ext>
                  </a:extLst>
                </p:cNvPr>
                <p:cNvPicPr/>
                <p:nvPr/>
              </p:nvPicPr>
              <p:blipFill>
                <a:blip r:embed="rId12"/>
                <a:stretch>
                  <a:fillRect/>
                </a:stretch>
              </p:blipFill>
              <p:spPr>
                <a:xfrm>
                  <a:off x="2807520" y="4285238"/>
                  <a:ext cx="8316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1" name="Ink 120">
                  <a:extLst>
                    <a:ext uri="{FF2B5EF4-FFF2-40B4-BE49-F238E27FC236}">
                      <a16:creationId xmlns:a16="http://schemas.microsoft.com/office/drawing/2014/main" id="{4F448A2A-EA88-4D79-A680-0014B0E1EEEA}"/>
                    </a:ext>
                  </a:extLst>
                </p14:cNvPr>
                <p14:cNvContentPartPr/>
                <p14:nvPr/>
              </p14:nvContentPartPr>
              <p14:xfrm>
                <a:off x="2834880" y="4317638"/>
                <a:ext cx="47520" cy="10800"/>
              </p14:xfrm>
            </p:contentPart>
          </mc:Choice>
          <mc:Fallback>
            <p:pic>
              <p:nvPicPr>
                <p:cNvPr id="121" name="Ink 120">
                  <a:extLst>
                    <a:ext uri="{FF2B5EF4-FFF2-40B4-BE49-F238E27FC236}">
                      <a16:creationId xmlns:a16="http://schemas.microsoft.com/office/drawing/2014/main" id="{4F448A2A-EA88-4D79-A680-0014B0E1EEEA}"/>
                    </a:ext>
                  </a:extLst>
                </p:cNvPr>
                <p:cNvPicPr/>
                <p:nvPr/>
              </p:nvPicPr>
              <p:blipFill>
                <a:blip r:embed="rId14"/>
                <a:stretch>
                  <a:fillRect/>
                </a:stretch>
              </p:blipFill>
              <p:spPr>
                <a:xfrm>
                  <a:off x="2826240" y="4308998"/>
                  <a:ext cx="6516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2" name="Ink 121">
                  <a:extLst>
                    <a:ext uri="{FF2B5EF4-FFF2-40B4-BE49-F238E27FC236}">
                      <a16:creationId xmlns:a16="http://schemas.microsoft.com/office/drawing/2014/main" id="{77709156-2031-47E8-9957-F70C9FBAB031}"/>
                    </a:ext>
                  </a:extLst>
                </p14:cNvPr>
                <p14:cNvContentPartPr/>
                <p14:nvPr/>
              </p14:nvContentPartPr>
              <p14:xfrm>
                <a:off x="2891040" y="4267958"/>
                <a:ext cx="64440" cy="92880"/>
              </p14:xfrm>
            </p:contentPart>
          </mc:Choice>
          <mc:Fallback>
            <p:pic>
              <p:nvPicPr>
                <p:cNvPr id="122" name="Ink 121">
                  <a:extLst>
                    <a:ext uri="{FF2B5EF4-FFF2-40B4-BE49-F238E27FC236}">
                      <a16:creationId xmlns:a16="http://schemas.microsoft.com/office/drawing/2014/main" id="{77709156-2031-47E8-9957-F70C9FBAB031}"/>
                    </a:ext>
                  </a:extLst>
                </p:cNvPr>
                <p:cNvPicPr/>
                <p:nvPr/>
              </p:nvPicPr>
              <p:blipFill>
                <a:blip r:embed="rId16"/>
                <a:stretch>
                  <a:fillRect/>
                </a:stretch>
              </p:blipFill>
              <p:spPr>
                <a:xfrm>
                  <a:off x="2882040" y="4258958"/>
                  <a:ext cx="82080" cy="110520"/>
                </a:xfrm>
                <a:prstGeom prst="rect">
                  <a:avLst/>
                </a:prstGeom>
              </p:spPr>
            </p:pic>
          </mc:Fallback>
        </mc:AlternateContent>
      </p:grpSp>
      <p:grpSp>
        <p:nvGrpSpPr>
          <p:cNvPr id="127" name="Group 126">
            <a:extLst>
              <a:ext uri="{FF2B5EF4-FFF2-40B4-BE49-F238E27FC236}">
                <a16:creationId xmlns:a16="http://schemas.microsoft.com/office/drawing/2014/main" id="{D63EEB54-4DFC-42FE-90A2-60FEF8C47CFE}"/>
              </a:ext>
            </a:extLst>
          </p:cNvPr>
          <p:cNvGrpSpPr/>
          <p:nvPr/>
        </p:nvGrpSpPr>
        <p:grpSpPr>
          <a:xfrm>
            <a:off x="2729040" y="4688798"/>
            <a:ext cx="129960" cy="72360"/>
            <a:chOff x="2729040" y="4688798"/>
            <a:chExt cx="129960" cy="72360"/>
          </a:xfrm>
        </p:grpSpPr>
        <mc:AlternateContent xmlns:mc="http://schemas.openxmlformats.org/markup-compatibility/2006">
          <mc:Choice xmlns:p14="http://schemas.microsoft.com/office/powerpoint/2010/main" Requires="p14">
            <p:contentPart p14:bwMode="auto" r:id="rId17">
              <p14:nvContentPartPr>
                <p14:cNvPr id="124" name="Ink 123">
                  <a:extLst>
                    <a:ext uri="{FF2B5EF4-FFF2-40B4-BE49-F238E27FC236}">
                      <a16:creationId xmlns:a16="http://schemas.microsoft.com/office/drawing/2014/main" id="{CD1FC33A-06EC-47F2-BA18-0FFD575762BA}"/>
                    </a:ext>
                  </a:extLst>
                </p14:cNvPr>
                <p14:cNvContentPartPr/>
                <p14:nvPr/>
              </p14:nvContentPartPr>
              <p14:xfrm>
                <a:off x="2729040" y="4708598"/>
                <a:ext cx="58320" cy="13320"/>
              </p14:xfrm>
            </p:contentPart>
          </mc:Choice>
          <mc:Fallback>
            <p:pic>
              <p:nvPicPr>
                <p:cNvPr id="124" name="Ink 123">
                  <a:extLst>
                    <a:ext uri="{FF2B5EF4-FFF2-40B4-BE49-F238E27FC236}">
                      <a16:creationId xmlns:a16="http://schemas.microsoft.com/office/drawing/2014/main" id="{CD1FC33A-06EC-47F2-BA18-0FFD575762BA}"/>
                    </a:ext>
                  </a:extLst>
                </p:cNvPr>
                <p:cNvPicPr/>
                <p:nvPr/>
              </p:nvPicPr>
              <p:blipFill>
                <a:blip r:embed="rId18"/>
                <a:stretch>
                  <a:fillRect/>
                </a:stretch>
              </p:blipFill>
              <p:spPr>
                <a:xfrm>
                  <a:off x="2720400" y="4699958"/>
                  <a:ext cx="759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5" name="Ink 124">
                  <a:extLst>
                    <a:ext uri="{FF2B5EF4-FFF2-40B4-BE49-F238E27FC236}">
                      <a16:creationId xmlns:a16="http://schemas.microsoft.com/office/drawing/2014/main" id="{C9CC27AE-6C5E-428A-BAB2-42F4A08FFCF0}"/>
                    </a:ext>
                  </a:extLst>
                </p14:cNvPr>
                <p14:cNvContentPartPr/>
                <p14:nvPr/>
              </p14:nvContentPartPr>
              <p14:xfrm>
                <a:off x="2733720" y="4740638"/>
                <a:ext cx="49680" cy="8280"/>
              </p14:xfrm>
            </p:contentPart>
          </mc:Choice>
          <mc:Fallback>
            <p:pic>
              <p:nvPicPr>
                <p:cNvPr id="125" name="Ink 124">
                  <a:extLst>
                    <a:ext uri="{FF2B5EF4-FFF2-40B4-BE49-F238E27FC236}">
                      <a16:creationId xmlns:a16="http://schemas.microsoft.com/office/drawing/2014/main" id="{C9CC27AE-6C5E-428A-BAB2-42F4A08FFCF0}"/>
                    </a:ext>
                  </a:extLst>
                </p:cNvPr>
                <p:cNvPicPr/>
                <p:nvPr/>
              </p:nvPicPr>
              <p:blipFill>
                <a:blip r:embed="rId20"/>
                <a:stretch>
                  <a:fillRect/>
                </a:stretch>
              </p:blipFill>
              <p:spPr>
                <a:xfrm>
                  <a:off x="2725080" y="4731998"/>
                  <a:ext cx="673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26" name="Ink 125">
                  <a:extLst>
                    <a:ext uri="{FF2B5EF4-FFF2-40B4-BE49-F238E27FC236}">
                      <a16:creationId xmlns:a16="http://schemas.microsoft.com/office/drawing/2014/main" id="{FAC6F89D-AE6A-41D3-A80D-13F96C5D5A2D}"/>
                    </a:ext>
                  </a:extLst>
                </p14:cNvPr>
                <p14:cNvContentPartPr/>
                <p14:nvPr/>
              </p14:nvContentPartPr>
              <p14:xfrm>
                <a:off x="2791320" y="4688798"/>
                <a:ext cx="67680" cy="72360"/>
              </p14:xfrm>
            </p:contentPart>
          </mc:Choice>
          <mc:Fallback>
            <p:pic>
              <p:nvPicPr>
                <p:cNvPr id="126" name="Ink 125">
                  <a:extLst>
                    <a:ext uri="{FF2B5EF4-FFF2-40B4-BE49-F238E27FC236}">
                      <a16:creationId xmlns:a16="http://schemas.microsoft.com/office/drawing/2014/main" id="{FAC6F89D-AE6A-41D3-A80D-13F96C5D5A2D}"/>
                    </a:ext>
                  </a:extLst>
                </p:cNvPr>
                <p:cNvPicPr/>
                <p:nvPr/>
              </p:nvPicPr>
              <p:blipFill>
                <a:blip r:embed="rId22"/>
                <a:stretch>
                  <a:fillRect/>
                </a:stretch>
              </p:blipFill>
              <p:spPr>
                <a:xfrm>
                  <a:off x="2782680" y="4680158"/>
                  <a:ext cx="85320" cy="90000"/>
                </a:xfrm>
                <a:prstGeom prst="rect">
                  <a:avLst/>
                </a:prstGeom>
              </p:spPr>
            </p:pic>
          </mc:Fallback>
        </mc:AlternateContent>
      </p:grpSp>
      <p:pic>
        <p:nvPicPr>
          <p:cNvPr id="129" name="Picture 128">
            <a:extLst>
              <a:ext uri="{FF2B5EF4-FFF2-40B4-BE49-F238E27FC236}">
                <a16:creationId xmlns:a16="http://schemas.microsoft.com/office/drawing/2014/main" id="{25E85DA6-91D9-4BC7-A5D3-E8160820B7F2}"/>
              </a:ext>
            </a:extLst>
          </p:cNvPr>
          <p:cNvPicPr>
            <a:picLocks noChangeAspect="1"/>
          </p:cNvPicPr>
          <p:nvPr/>
        </p:nvPicPr>
        <p:blipFill>
          <a:blip r:embed="rId23"/>
          <a:stretch>
            <a:fillRect/>
          </a:stretch>
        </p:blipFill>
        <p:spPr>
          <a:xfrm>
            <a:off x="557440" y="5110846"/>
            <a:ext cx="5086670" cy="469854"/>
          </a:xfrm>
          <a:prstGeom prst="rect">
            <a:avLst/>
          </a:prstGeom>
        </p:spPr>
      </p:pic>
      <p:pic>
        <p:nvPicPr>
          <p:cNvPr id="131" name="Picture 130" descr="Text, letter&#10;&#10;Description automatically generated">
            <a:extLst>
              <a:ext uri="{FF2B5EF4-FFF2-40B4-BE49-F238E27FC236}">
                <a16:creationId xmlns:a16="http://schemas.microsoft.com/office/drawing/2014/main" id="{BBDB70C4-28D5-432A-80F0-DF808684775B}"/>
              </a:ext>
            </a:extLst>
          </p:cNvPr>
          <p:cNvPicPr>
            <a:picLocks noChangeAspect="1"/>
          </p:cNvPicPr>
          <p:nvPr/>
        </p:nvPicPr>
        <p:blipFill>
          <a:blip r:embed="rId24"/>
          <a:stretch>
            <a:fillRect/>
          </a:stretch>
        </p:blipFill>
        <p:spPr>
          <a:xfrm>
            <a:off x="1813094" y="5482389"/>
            <a:ext cx="2404737" cy="1008439"/>
          </a:xfrm>
          <a:prstGeom prst="rect">
            <a:avLst/>
          </a:prstGeom>
        </p:spPr>
      </p:pic>
      <p:pic>
        <p:nvPicPr>
          <p:cNvPr id="135" name="Picture 134" descr="A screenshot of a computer&#10;&#10;Description automatically generated with low confidence">
            <a:extLst>
              <a:ext uri="{FF2B5EF4-FFF2-40B4-BE49-F238E27FC236}">
                <a16:creationId xmlns:a16="http://schemas.microsoft.com/office/drawing/2014/main" id="{1D90CB61-84B8-4CB5-9CFB-655FA62E0226}"/>
              </a:ext>
            </a:extLst>
          </p:cNvPr>
          <p:cNvPicPr>
            <a:picLocks noChangeAspect="1"/>
          </p:cNvPicPr>
          <p:nvPr/>
        </p:nvPicPr>
        <p:blipFill>
          <a:blip r:embed="rId25"/>
          <a:stretch>
            <a:fillRect/>
          </a:stretch>
        </p:blipFill>
        <p:spPr>
          <a:xfrm>
            <a:off x="5592281" y="2648827"/>
            <a:ext cx="6361527" cy="2258342"/>
          </a:xfrm>
          <a:prstGeom prst="rect">
            <a:avLst/>
          </a:prstGeom>
        </p:spPr>
      </p:pic>
    </p:spTree>
    <p:extLst>
      <p:ext uri="{BB962C8B-B14F-4D97-AF65-F5344CB8AC3E}">
        <p14:creationId xmlns:p14="http://schemas.microsoft.com/office/powerpoint/2010/main" val="2946609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a:spLocks noGrp="1"/>
          </p:cNvSpPr>
          <p:nvPr>
            <p:ph type="body" idx="1"/>
          </p:nvPr>
        </p:nvSpPr>
        <p:spPr>
          <a:xfrm>
            <a:off x="379616" y="1258809"/>
            <a:ext cx="5938836" cy="4880719"/>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sz="2800" dirty="0"/>
              <a:t>Building Blocks of Electronically Design Controllers</a:t>
            </a:r>
          </a:p>
          <a:p>
            <a:pPr marL="228600" lvl="0" indent="-228600" algn="l" rtl="0">
              <a:lnSpc>
                <a:spcPct val="120000"/>
              </a:lnSpc>
              <a:spcBef>
                <a:spcPts val="0"/>
              </a:spcBef>
              <a:spcAft>
                <a:spcPts val="0"/>
              </a:spcAft>
              <a:buSzPts val="2000"/>
              <a:buChar char="•"/>
            </a:pPr>
            <a:r>
              <a:rPr lang="en-US" sz="2800" dirty="0"/>
              <a:t>Characteristics of Op-Amp Circuits</a:t>
            </a:r>
          </a:p>
          <a:p>
            <a:pPr marL="228600" lvl="0" indent="-228600" algn="l" rtl="0">
              <a:lnSpc>
                <a:spcPct val="120000"/>
              </a:lnSpc>
              <a:spcBef>
                <a:spcPts val="0"/>
              </a:spcBef>
              <a:spcAft>
                <a:spcPts val="0"/>
              </a:spcAft>
              <a:buSzPts val="2000"/>
              <a:buChar char="•"/>
            </a:pPr>
            <a:r>
              <a:rPr lang="en-US" sz="2800" dirty="0"/>
              <a:t>Different Feedback Amplifiers</a:t>
            </a:r>
          </a:p>
          <a:p>
            <a:pPr marL="228600" lvl="0" indent="-228600" algn="l" rtl="0">
              <a:lnSpc>
                <a:spcPct val="120000"/>
              </a:lnSpc>
              <a:spcBef>
                <a:spcPts val="0"/>
              </a:spcBef>
              <a:spcAft>
                <a:spcPts val="0"/>
              </a:spcAft>
              <a:buSzPts val="2000"/>
              <a:buChar char="•"/>
            </a:pPr>
            <a:r>
              <a:rPr lang="en-US" sz="2800" dirty="0"/>
              <a:t>DC Motor Speed Control using Op-Amp PID Controller</a:t>
            </a:r>
          </a:p>
          <a:p>
            <a:pPr marL="228600" lvl="0" indent="-228600" algn="l" rtl="0">
              <a:lnSpc>
                <a:spcPct val="120000"/>
              </a:lnSpc>
              <a:spcBef>
                <a:spcPts val="0"/>
              </a:spcBef>
              <a:spcAft>
                <a:spcPts val="0"/>
              </a:spcAft>
              <a:buSzPts val="2000"/>
              <a:buChar char="•"/>
            </a:pPr>
            <a:r>
              <a:rPr lang="en-US" sz="2800" dirty="0"/>
              <a:t>Conclusion</a:t>
            </a:r>
          </a:p>
          <a:p>
            <a:pPr marL="0" lvl="0" indent="0" algn="l" rtl="0">
              <a:lnSpc>
                <a:spcPct val="120000"/>
              </a:lnSpc>
              <a:spcBef>
                <a:spcPts val="0"/>
              </a:spcBef>
              <a:spcAft>
                <a:spcPts val="0"/>
              </a:spcAft>
              <a:buSzPts val="2000"/>
              <a:buNone/>
            </a:pPr>
            <a:endParaRPr dirty="0"/>
          </a:p>
        </p:txBody>
      </p:sp>
      <p:sp>
        <p:nvSpPr>
          <p:cNvPr id="109" name="Google Shape;109;p2"/>
          <p:cNvSpPr txBox="1">
            <a:spLocks noGrp="1"/>
          </p:cNvSpPr>
          <p:nvPr>
            <p:ph type="title"/>
          </p:nvPr>
        </p:nvSpPr>
        <p:spPr>
          <a:xfrm>
            <a:off x="379616" y="312888"/>
            <a:ext cx="8415463" cy="524617"/>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3200"/>
              <a:buFont typeface="Helvetica Neue"/>
              <a:buNone/>
            </a:pPr>
            <a:r>
              <a:rPr lang="en-US" dirty="0"/>
              <a:t>Project Outline</a:t>
            </a:r>
            <a:endParaRPr dirty="0"/>
          </a:p>
        </p:txBody>
      </p:sp>
      <p:sp>
        <p:nvSpPr>
          <p:cNvPr id="110" name="Google Shape;110;p2"/>
          <p:cNvSpPr txBox="1">
            <a:spLocks noGrp="1"/>
          </p:cNvSpPr>
          <p:nvPr>
            <p:ph type="ftr" idx="11"/>
          </p:nvPr>
        </p:nvSpPr>
        <p:spPr>
          <a:xfrm>
            <a:off x="157164" y="6253339"/>
            <a:ext cx="5938836" cy="50357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dirty="0"/>
              <a:t>EECE5580</a:t>
            </a:r>
            <a:endParaRPr dirty="0"/>
          </a:p>
        </p:txBody>
      </p:sp>
      <p:sp>
        <p:nvSpPr>
          <p:cNvPr id="111" name="Google Shape;111;p2"/>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800"/>
              <a:buNone/>
            </a:pPr>
            <a:fld id="{00000000-1234-1234-1234-123412341234}" type="slidenum">
              <a:rPr lang="en-US"/>
              <a:t>2</a:t>
            </a:fld>
            <a:endParaRPr/>
          </a:p>
        </p:txBody>
      </p:sp>
      <p:pic>
        <p:nvPicPr>
          <p:cNvPr id="7" name="Picture 6" descr="A picture containing electronics, circuit&#10;&#10;Description automatically generated">
            <a:extLst>
              <a:ext uri="{FF2B5EF4-FFF2-40B4-BE49-F238E27FC236}">
                <a16:creationId xmlns:a16="http://schemas.microsoft.com/office/drawing/2014/main" id="{C0679947-6BD4-4CD8-90A3-97062927A8F5}"/>
              </a:ext>
            </a:extLst>
          </p:cNvPr>
          <p:cNvPicPr>
            <a:picLocks noChangeAspect="1"/>
          </p:cNvPicPr>
          <p:nvPr/>
        </p:nvPicPr>
        <p:blipFill>
          <a:blip r:embed="rId3"/>
          <a:stretch>
            <a:fillRect/>
          </a:stretch>
        </p:blipFill>
        <p:spPr>
          <a:xfrm>
            <a:off x="7589704" y="1851303"/>
            <a:ext cx="3695729" cy="3695729"/>
          </a:xfrm>
          <a:prstGeom prst="rect">
            <a:avLst/>
          </a:prstGeom>
        </p:spPr>
      </p:pic>
      <p:sp>
        <p:nvSpPr>
          <p:cNvPr id="8" name="TextBox 7">
            <a:extLst>
              <a:ext uri="{FF2B5EF4-FFF2-40B4-BE49-F238E27FC236}">
                <a16:creationId xmlns:a16="http://schemas.microsoft.com/office/drawing/2014/main" id="{7DF8C28C-1F50-46C4-B7C1-87453A55D00B}"/>
              </a:ext>
            </a:extLst>
          </p:cNvPr>
          <p:cNvSpPr txBox="1"/>
          <p:nvPr/>
        </p:nvSpPr>
        <p:spPr>
          <a:xfrm>
            <a:off x="7589703" y="5723263"/>
            <a:ext cx="3695729" cy="338554"/>
          </a:xfrm>
          <a:prstGeom prst="rect">
            <a:avLst/>
          </a:prstGeom>
          <a:noFill/>
        </p:spPr>
        <p:txBody>
          <a:bodyPr wrap="square" rtlCol="0">
            <a:spAutoFit/>
          </a:bodyPr>
          <a:lstStyle/>
          <a:p>
            <a:pPr algn="ctr"/>
            <a:r>
              <a:rPr lang="en-US" sz="1600" dirty="0"/>
              <a:t>741 Op-Amp IC</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a:spLocks noGrp="1"/>
          </p:cNvSpPr>
          <p:nvPr>
            <p:ph type="body" idx="1"/>
          </p:nvPr>
        </p:nvSpPr>
        <p:spPr>
          <a:xfrm>
            <a:off x="269914" y="1096179"/>
            <a:ext cx="6439358" cy="5448934"/>
          </a:xfrm>
          <a:prstGeom prst="rect">
            <a:avLst/>
          </a:prstGeom>
          <a:noFill/>
          <a:ln>
            <a:noFill/>
          </a:ln>
        </p:spPr>
        <p:txBody>
          <a:bodyPr spcFirstLastPara="1" wrap="square" lIns="91425" tIns="45700" rIns="91425" bIns="45700" anchor="t" anchorCtr="0">
            <a:normAutofit/>
          </a:bodyPr>
          <a:lstStyle/>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r>
              <a:rPr lang="en-US" dirty="0">
                <a:latin typeface="Times New Roman" panose="02020603050405020304" pitchFamily="18" charset="0"/>
                <a:cs typeface="Times New Roman" panose="02020603050405020304" pitchFamily="18" charset="0"/>
              </a:rPr>
              <a:t> </a:t>
            </a: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342900">
              <a:spcBef>
                <a:spcPts val="0"/>
              </a:spcBef>
              <a:buSzPts val="2000"/>
            </a:pPr>
            <a:endParaRPr lang="en-US" dirty="0">
              <a:latin typeface="Times New Roman" panose="02020603050405020304" pitchFamily="18" charset="0"/>
              <a:cs typeface="Times New Roman" panose="02020603050405020304" pitchFamily="18" charset="0"/>
            </a:endParaRPr>
          </a:p>
          <a:p>
            <a:pPr marL="0" indent="0">
              <a:spcBef>
                <a:spcPts val="0"/>
              </a:spcBef>
              <a:buSzPts val="2000"/>
              <a:buNone/>
            </a:pPr>
            <a:r>
              <a:rPr lang="en-US"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p:txBody>
      </p:sp>
      <p:sp>
        <p:nvSpPr>
          <p:cNvPr id="109" name="Google Shape;109;p2"/>
          <p:cNvSpPr txBox="1">
            <a:spLocks noGrp="1"/>
          </p:cNvSpPr>
          <p:nvPr>
            <p:ph type="title"/>
          </p:nvPr>
        </p:nvSpPr>
        <p:spPr>
          <a:xfrm>
            <a:off x="357582" y="55084"/>
            <a:ext cx="8415463" cy="1178805"/>
          </a:xfrm>
          <a:prstGeom prst="rect">
            <a:avLst/>
          </a:prstGeom>
          <a:noFill/>
          <a:ln>
            <a:noFill/>
          </a:ln>
        </p:spPr>
        <p:txBody>
          <a:bodyPr spcFirstLastPara="1" wrap="square" lIns="0" tIns="0" rIns="0" bIns="0" anchor="b" anchorCtr="0">
            <a:normAutofit/>
          </a:bodyPr>
          <a:lstStyle/>
          <a:p>
            <a:pPr>
              <a:buSzPts val="3200"/>
            </a:pPr>
            <a:r>
              <a:rPr lang="en-US" dirty="0"/>
              <a:t>Analog PID Controller using Op-Amps</a:t>
            </a:r>
            <a:br>
              <a:rPr lang="en-US" b="1" dirty="0"/>
            </a:br>
            <a:endParaRPr dirty="0"/>
          </a:p>
        </p:txBody>
      </p:sp>
      <p:sp>
        <p:nvSpPr>
          <p:cNvPr id="110" name="Google Shape;110;p2"/>
          <p:cNvSpPr txBox="1">
            <a:spLocks noGrp="1"/>
          </p:cNvSpPr>
          <p:nvPr>
            <p:ph type="ftr" idx="11"/>
          </p:nvPr>
        </p:nvSpPr>
        <p:spPr>
          <a:xfrm>
            <a:off x="157164" y="6253339"/>
            <a:ext cx="5938836" cy="50357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dirty="0"/>
              <a:t>EECE5580</a:t>
            </a:r>
            <a:endParaRPr dirty="0"/>
          </a:p>
        </p:txBody>
      </p:sp>
      <p:sp>
        <p:nvSpPr>
          <p:cNvPr id="111" name="Google Shape;111;p2"/>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800"/>
              <a:buNone/>
            </a:pPr>
            <a:fld id="{00000000-1234-1234-1234-123412341234}" type="slidenum">
              <a:rPr lang="en-US"/>
              <a:t>20</a:t>
            </a:fld>
            <a:endParaRPr/>
          </a:p>
        </p:txBody>
      </p:sp>
      <p:pic>
        <p:nvPicPr>
          <p:cNvPr id="4" name="Picture 3" descr="Diagram, schematic&#10;&#10;Description automatically generated">
            <a:extLst>
              <a:ext uri="{FF2B5EF4-FFF2-40B4-BE49-F238E27FC236}">
                <a16:creationId xmlns:a16="http://schemas.microsoft.com/office/drawing/2014/main" id="{FA17F88B-2596-4614-A71B-A65220E1EDFE}"/>
              </a:ext>
            </a:extLst>
          </p:cNvPr>
          <p:cNvPicPr>
            <a:picLocks noChangeAspect="1"/>
          </p:cNvPicPr>
          <p:nvPr/>
        </p:nvPicPr>
        <p:blipFill>
          <a:blip r:embed="rId3"/>
          <a:stretch>
            <a:fillRect/>
          </a:stretch>
        </p:blipFill>
        <p:spPr>
          <a:xfrm>
            <a:off x="582188" y="1327063"/>
            <a:ext cx="11027623" cy="4808557"/>
          </a:xfrm>
          <a:prstGeom prst="rect">
            <a:avLst/>
          </a:prstGeom>
        </p:spPr>
      </p:pic>
    </p:spTree>
    <p:extLst>
      <p:ext uri="{BB962C8B-B14F-4D97-AF65-F5344CB8AC3E}">
        <p14:creationId xmlns:p14="http://schemas.microsoft.com/office/powerpoint/2010/main" val="3925113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9" name="Google Shape;109;p2"/>
          <p:cNvSpPr txBox="1">
            <a:spLocks noGrp="1"/>
          </p:cNvSpPr>
          <p:nvPr>
            <p:ph type="title"/>
          </p:nvPr>
        </p:nvSpPr>
        <p:spPr/>
        <p:txBody>
          <a:bodyPr/>
          <a:lstStyle/>
          <a:p>
            <a:r>
              <a:rPr lang="en-US" dirty="0"/>
              <a:t>References</a:t>
            </a:r>
          </a:p>
        </p:txBody>
      </p:sp>
      <p:sp>
        <p:nvSpPr>
          <p:cNvPr id="108" name="Google Shape;108;p2"/>
          <p:cNvSpPr txBox="1">
            <a:spLocks noGrp="1"/>
          </p:cNvSpPr>
          <p:nvPr>
            <p:ph type="body" idx="1"/>
          </p:nvPr>
        </p:nvSpPr>
        <p:spPr>
          <a:xfrm>
            <a:off x="379616" y="1146221"/>
            <a:ext cx="8223471" cy="4993308"/>
          </a:xfrm>
        </p:spPr>
        <p:txBody>
          <a:bodyPr>
            <a:normAutofit fontScale="85000" lnSpcReduction="10000"/>
          </a:bodyPr>
          <a:lstStyle/>
          <a:p>
            <a:pPr marL="114300" indent="0">
              <a:buNone/>
            </a:pPr>
            <a:r>
              <a:rPr lang="en-US" dirty="0"/>
              <a:t>[1] </a:t>
            </a:r>
            <a:r>
              <a:rPr lang="en-US" dirty="0" err="1"/>
              <a:t>Åström</a:t>
            </a:r>
            <a:r>
              <a:rPr lang="en-US" dirty="0"/>
              <a:t> Karl J., &amp; Murray, R. M. (2021). Feedback systems: An introduction for scientists and Engineers. Princeton University Press. </a:t>
            </a:r>
          </a:p>
          <a:p>
            <a:pPr marL="114300" indent="0">
              <a:buNone/>
            </a:pPr>
            <a:r>
              <a:rPr lang="en-US" dirty="0"/>
              <a:t>[2] Alexander, C. K., &amp; O., S. M. N. (2021). Fundamentals of Electric Circuits. McGraw-Hill. </a:t>
            </a:r>
          </a:p>
          <a:p>
            <a:pPr marL="114300" indent="0">
              <a:buNone/>
            </a:pPr>
            <a:r>
              <a:rPr lang="en-US" dirty="0"/>
              <a:t>[3] Introduction: PID Controller Design. Control Tutorials for MATLAB and Simulink - Introduction: PID Controller Design. (n.d.). Retrieved April 25, 2022, from https://ctms.engin.umich.edu/CTMS/index.php? example=</a:t>
            </a:r>
            <a:r>
              <a:rPr lang="en-US" dirty="0" err="1"/>
              <a:t>Introduction§ion</a:t>
            </a:r>
            <a:r>
              <a:rPr lang="en-US" dirty="0"/>
              <a:t>=</a:t>
            </a:r>
            <a:r>
              <a:rPr lang="en-US" dirty="0" err="1"/>
              <a:t>ControlPID</a:t>
            </a:r>
            <a:r>
              <a:rPr lang="en-US" dirty="0"/>
              <a:t> </a:t>
            </a:r>
          </a:p>
          <a:p>
            <a:pPr marL="114300" indent="0">
              <a:buNone/>
            </a:pPr>
            <a:r>
              <a:rPr lang="en-US" dirty="0"/>
              <a:t>[4] “Emf Equation of a DC Generator.” Circuit Globe, November 16, 2015. https://circuitglobe.com/emf-equationof-dc-generator.html </a:t>
            </a:r>
          </a:p>
          <a:p>
            <a:pPr marL="114300" indent="0">
              <a:buNone/>
            </a:pPr>
            <a:r>
              <a:rPr lang="en-US" dirty="0"/>
              <a:t>[5] MIT . (n.d.). Random Hall Lego Robotics Seminar. Retrieved from http://web.mit.edu/sp.742/www/motor.html </a:t>
            </a:r>
          </a:p>
          <a:p>
            <a:pPr marL="114300" indent="0">
              <a:buNone/>
            </a:pPr>
            <a:r>
              <a:rPr lang="en-US" dirty="0"/>
              <a:t>[6] Feedback Amplifier Design. Feedback Amplifier Design - MATLAB &amp; Simulink Example. (n.d.). Retrieved April 25, 2022, from https://www.mathworks.com/help/control/ug/feedback-amplifier-design.html  </a:t>
            </a:r>
          </a:p>
        </p:txBody>
      </p:sp>
      <p:sp>
        <p:nvSpPr>
          <p:cNvPr id="111" name="Google Shape;111;p2"/>
          <p:cNvSpPr txBox="1">
            <a:spLocks noGrp="1"/>
          </p:cNvSpPr>
          <p:nvPr>
            <p:ph type="sldNum" idx="12"/>
          </p:nvPr>
        </p:nvSpPr>
        <p:spPr/>
        <p:txBody>
          <a:bodyPr/>
          <a:lstStyle/>
          <a:p>
            <a:pPr lvl="0"/>
            <a:fld id="{00000000-1234-1234-1234-123412341234}" type="slidenum">
              <a:rPr lang="en-US"/>
              <a:pPr lvl="0"/>
              <a:t>21</a:t>
            </a:fld>
            <a:endParaRPr lang="en-US"/>
          </a:p>
        </p:txBody>
      </p:sp>
      <p:sp>
        <p:nvSpPr>
          <p:cNvPr id="110" name="Google Shape;110;p2"/>
          <p:cNvSpPr txBox="1">
            <a:spLocks noGrp="1"/>
          </p:cNvSpPr>
          <p:nvPr>
            <p:ph type="ftr" idx="11"/>
          </p:nvPr>
        </p:nvSpPr>
        <p:spPr/>
        <p:txBody>
          <a:bodyPr/>
          <a:lstStyle/>
          <a:p>
            <a:pPr lvl="0"/>
            <a:r>
              <a:rPr lang="en-US" dirty="0"/>
              <a:t>EECE5580</a:t>
            </a:r>
          </a:p>
        </p:txBody>
      </p:sp>
    </p:spTree>
    <p:extLst>
      <p:ext uri="{BB962C8B-B14F-4D97-AF65-F5344CB8AC3E}">
        <p14:creationId xmlns:p14="http://schemas.microsoft.com/office/powerpoint/2010/main" val="1573787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a:spLocks noGrp="1"/>
          </p:cNvSpPr>
          <p:nvPr>
            <p:ph type="body" idx="1"/>
          </p:nvPr>
        </p:nvSpPr>
        <p:spPr>
          <a:xfrm>
            <a:off x="379615" y="1258809"/>
            <a:ext cx="7045849" cy="4880719"/>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dirty="0"/>
              <a:t>Circuits are designed using the following concepts:</a:t>
            </a:r>
          </a:p>
          <a:p>
            <a:pPr marL="685800" lvl="1" indent="-228600">
              <a:spcBef>
                <a:spcPts val="0"/>
              </a:spcBef>
              <a:buSzPts val="2000"/>
            </a:pPr>
            <a:r>
              <a:rPr lang="en-US" u="sng" dirty="0"/>
              <a:t>Current: </a:t>
            </a:r>
            <a:r>
              <a:rPr lang="en-US" u="sng" dirty="0">
                <a:latin typeface="Times New Roman" panose="02020603050405020304" pitchFamily="18" charset="0"/>
                <a:cs typeface="Times New Roman" panose="02020603050405020304" pitchFamily="18" charset="0"/>
              </a:rPr>
              <a:t>I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rate of change of electrical charge</a:t>
            </a:r>
          </a:p>
          <a:p>
            <a:pPr marL="685800" lvl="1" indent="-228600">
              <a:spcBef>
                <a:spcPts val="0"/>
              </a:spcBef>
              <a:buSzPts val="2000"/>
            </a:pPr>
            <a:r>
              <a:rPr lang="en-US" u="sng" dirty="0"/>
              <a:t>Voltage: </a:t>
            </a:r>
            <a:r>
              <a:rPr lang="en-US" u="sng" dirty="0">
                <a:latin typeface="Times New Roman" panose="02020603050405020304" pitchFamily="18" charset="0"/>
                <a:cs typeface="Times New Roman" panose="02020603050405020304" pitchFamily="18" charset="0"/>
              </a:rPr>
              <a:t>V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potential energy between two nodes</a:t>
            </a:r>
          </a:p>
          <a:p>
            <a:pPr marL="685800" lvl="1" indent="-228600">
              <a:spcBef>
                <a:spcPts val="0"/>
              </a:spcBef>
              <a:buSzPts val="2000"/>
            </a:pPr>
            <a:r>
              <a:rPr lang="en-US" u="sng" dirty="0"/>
              <a:t>Resistance: </a:t>
            </a:r>
            <a:r>
              <a:rPr lang="en-US" u="sng" dirty="0">
                <a:latin typeface="Times New Roman" panose="02020603050405020304" pitchFamily="18" charset="0"/>
                <a:cs typeface="Times New Roman" panose="02020603050405020304" pitchFamily="18" charset="0"/>
              </a:rPr>
              <a:t>R </a:t>
            </a:r>
            <a:r>
              <a:rPr lang="en-US" dirty="0">
                <a:latin typeface="Times New Roman" panose="02020603050405020304" pitchFamily="18" charset="0"/>
                <a:cs typeface="Times New Roman" panose="02020603050405020304" pitchFamily="18" charset="0"/>
              </a:rPr>
              <a:t>– resistance to the flow of current</a:t>
            </a:r>
          </a:p>
          <a:p>
            <a:pPr marL="685800" lvl="1" indent="-228600">
              <a:spcBef>
                <a:spcPts val="0"/>
              </a:spcBef>
              <a:buSzPts val="2000"/>
            </a:pPr>
            <a:r>
              <a:rPr lang="en-US" u="sng" dirty="0"/>
              <a:t>Capacitance: </a:t>
            </a:r>
            <a:r>
              <a:rPr lang="en-US" u="sng" dirty="0">
                <a:latin typeface="Times New Roman" panose="02020603050405020304" pitchFamily="18" charset="0"/>
                <a:cs typeface="Times New Roman" panose="02020603050405020304" pitchFamily="18" charset="0"/>
              </a:rPr>
              <a:t>C </a:t>
            </a:r>
            <a:r>
              <a:rPr lang="en-US" dirty="0">
                <a:latin typeface="Times New Roman" panose="02020603050405020304" pitchFamily="18" charset="0"/>
                <a:cs typeface="Times New Roman" panose="02020603050405020304" pitchFamily="18" charset="0"/>
              </a:rPr>
              <a:t>– the ratio of the charge on one plate of the capacitor to the voltage difference between two plates</a:t>
            </a:r>
          </a:p>
          <a:p>
            <a:pPr marL="685800" lvl="1" indent="-228600">
              <a:spcBef>
                <a:spcPts val="0"/>
              </a:spcBef>
              <a:buSzPts val="2000"/>
            </a:pPr>
            <a:r>
              <a:rPr lang="en-US" u="sng" dirty="0"/>
              <a:t>Impedance: </a:t>
            </a:r>
            <a:r>
              <a:rPr lang="en-US" u="sng" dirty="0">
                <a:latin typeface="Times New Roman" panose="02020603050405020304" pitchFamily="18" charset="0"/>
                <a:cs typeface="Times New Roman" panose="02020603050405020304" pitchFamily="18" charset="0"/>
              </a:rPr>
              <a:t>Z </a:t>
            </a:r>
            <a:r>
              <a:rPr lang="en-US" dirty="0">
                <a:latin typeface="Times New Roman" panose="02020603050405020304" pitchFamily="18" charset="0"/>
                <a:cs typeface="Times New Roman" panose="02020603050405020304" pitchFamily="18" charset="0"/>
              </a:rPr>
              <a:t>– the complex ratio of phasor </a:t>
            </a:r>
            <a:r>
              <a:rPr lang="en-US" b="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 to phasor</a:t>
            </a:r>
            <a:r>
              <a:rPr lang="en-US" b="1" dirty="0">
                <a:latin typeface="Times New Roman" panose="02020603050405020304" pitchFamily="18" charset="0"/>
                <a:cs typeface="Times New Roman" panose="02020603050405020304" pitchFamily="18" charset="0"/>
              </a:rPr>
              <a:t> I </a:t>
            </a:r>
            <a:r>
              <a:rPr lang="en-US" dirty="0">
                <a:latin typeface="Times New Roman" panose="02020603050405020304" pitchFamily="18" charset="0"/>
                <a:cs typeface="Times New Roman" panose="02020603050405020304" pitchFamily="18" charset="0"/>
              </a:rPr>
              <a:t>where </a:t>
            </a:r>
            <a:r>
              <a:rPr lang="en-US" b="1" dirty="0">
                <a:latin typeface="Times New Roman" panose="02020603050405020304" pitchFamily="18" charset="0"/>
                <a:cs typeface="Times New Roman" panose="02020603050405020304" pitchFamily="18" charset="0"/>
              </a:rPr>
              <a:t>R = Re Z </a:t>
            </a:r>
            <a:r>
              <a:rPr lang="en-US" dirty="0">
                <a:latin typeface="Times New Roman" panose="02020603050405020304" pitchFamily="18" charset="0"/>
                <a:cs typeface="Times New Roman" panose="02020603050405020304" pitchFamily="18" charset="0"/>
              </a:rPr>
              <a:t>and </a:t>
            </a:r>
            <a:r>
              <a:rPr lang="en-US" b="1" dirty="0">
                <a:latin typeface="Times New Roman" panose="02020603050405020304" pitchFamily="18" charset="0"/>
                <a:cs typeface="Times New Roman" panose="02020603050405020304" pitchFamily="18" charset="0"/>
              </a:rPr>
              <a:t>X = </a:t>
            </a:r>
            <a:r>
              <a:rPr lang="en-US" b="1" dirty="0" err="1">
                <a:latin typeface="Times New Roman" panose="02020603050405020304" pitchFamily="18" charset="0"/>
                <a:cs typeface="Times New Roman" panose="02020603050405020304" pitchFamily="18" charset="0"/>
              </a:rPr>
              <a:t>Im</a:t>
            </a:r>
            <a:r>
              <a:rPr lang="en-US" b="1" dirty="0">
                <a:latin typeface="Times New Roman" panose="02020603050405020304" pitchFamily="18" charset="0"/>
                <a:cs typeface="Times New Roman" panose="02020603050405020304" pitchFamily="18" charset="0"/>
              </a:rPr>
              <a:t> Z </a:t>
            </a:r>
            <a:r>
              <a:rPr lang="en-US" dirty="0">
                <a:latin typeface="Times New Roman" panose="02020603050405020304" pitchFamily="18" charset="0"/>
                <a:cs typeface="Times New Roman" panose="02020603050405020304" pitchFamily="18" charset="0"/>
              </a:rPr>
              <a:t>and </a:t>
            </a:r>
            <a:r>
              <a:rPr lang="en-US" b="1" dirty="0">
                <a:latin typeface="Times New Roman" panose="02020603050405020304" pitchFamily="18" charset="0"/>
                <a:cs typeface="Times New Roman" panose="02020603050405020304" pitchFamily="18" charset="0"/>
              </a:rPr>
              <a:t>Z = R ± </a:t>
            </a:r>
            <a:r>
              <a:rPr lang="en-US" b="1" dirty="0" err="1">
                <a:latin typeface="Times New Roman" panose="02020603050405020304" pitchFamily="18" charset="0"/>
                <a:cs typeface="Times New Roman" panose="02020603050405020304" pitchFamily="18" charset="0"/>
              </a:rPr>
              <a:t>jX</a:t>
            </a:r>
            <a:endParaRPr lang="en-US" b="1" dirty="0">
              <a:latin typeface="Times New Roman" panose="02020603050405020304" pitchFamily="18" charset="0"/>
              <a:cs typeface="Times New Roman" panose="02020603050405020304" pitchFamily="18" charset="0"/>
            </a:endParaRPr>
          </a:p>
          <a:p>
            <a:pPr marL="685800" lvl="1" indent="-228600">
              <a:spcBef>
                <a:spcPts val="0"/>
              </a:spcBef>
              <a:buSzPts val="2000"/>
            </a:pPr>
            <a:r>
              <a:rPr lang="en-US" dirty="0">
                <a:latin typeface="Times New Roman" panose="02020603050405020304" pitchFamily="18" charset="0"/>
                <a:cs typeface="Times New Roman" panose="02020603050405020304" pitchFamily="18" charset="0"/>
              </a:rPr>
              <a:t>We use analysis methods such as </a:t>
            </a:r>
            <a:r>
              <a:rPr lang="en-US" u="sng" dirty="0">
                <a:latin typeface="Times New Roman" panose="02020603050405020304" pitchFamily="18" charset="0"/>
                <a:cs typeface="Times New Roman" panose="02020603050405020304" pitchFamily="18" charset="0"/>
              </a:rPr>
              <a:t>Ohm’s Law</a:t>
            </a:r>
            <a:r>
              <a:rPr lang="en-US" dirty="0">
                <a:latin typeface="Times New Roman" panose="02020603050405020304" pitchFamily="18" charset="0"/>
                <a:cs typeface="Times New Roman" panose="02020603050405020304" pitchFamily="18" charset="0"/>
              </a:rPr>
              <a:t>, </a:t>
            </a:r>
            <a:r>
              <a:rPr lang="en-US" u="sng" dirty="0">
                <a:latin typeface="Times New Roman" panose="02020603050405020304" pitchFamily="18" charset="0"/>
                <a:cs typeface="Times New Roman" panose="02020603050405020304" pitchFamily="18" charset="0"/>
              </a:rPr>
              <a:t>Kirchoff's Voltage and Current Laws</a:t>
            </a:r>
            <a:r>
              <a:rPr lang="en-US" dirty="0">
                <a:latin typeface="Times New Roman" panose="02020603050405020304" pitchFamily="18" charset="0"/>
                <a:cs typeface="Times New Roman" panose="02020603050405020304" pitchFamily="18" charset="0"/>
              </a:rPr>
              <a:t> to derive the equations for the voltage drop across various components, the current entering or leaving a node in the circuit, and the differential equations that govern these electrical circuits</a:t>
            </a:r>
            <a:endParaRPr lang="en-US" b="1" dirty="0">
              <a:latin typeface="Times New Roman" panose="02020603050405020304" pitchFamily="18" charset="0"/>
              <a:cs typeface="Times New Roman" panose="02020603050405020304" pitchFamily="18" charset="0"/>
            </a:endParaRPr>
          </a:p>
          <a:p>
            <a:pPr marL="0" lvl="0" indent="0" algn="l" rtl="0">
              <a:lnSpc>
                <a:spcPct val="120000"/>
              </a:lnSpc>
              <a:spcBef>
                <a:spcPts val="0"/>
              </a:spcBef>
              <a:spcAft>
                <a:spcPts val="0"/>
              </a:spcAft>
              <a:buSzPts val="2000"/>
              <a:buNone/>
            </a:pPr>
            <a:endParaRPr dirty="0"/>
          </a:p>
        </p:txBody>
      </p:sp>
      <p:sp>
        <p:nvSpPr>
          <p:cNvPr id="109" name="Google Shape;109;p2"/>
          <p:cNvSpPr txBox="1">
            <a:spLocks noGrp="1"/>
          </p:cNvSpPr>
          <p:nvPr>
            <p:ph type="title"/>
          </p:nvPr>
        </p:nvSpPr>
        <p:spPr>
          <a:xfrm>
            <a:off x="379616" y="312888"/>
            <a:ext cx="8415463" cy="524617"/>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3200"/>
              <a:buFont typeface="Helvetica Neue"/>
              <a:buNone/>
            </a:pPr>
            <a:r>
              <a:rPr lang="en-US" dirty="0"/>
              <a:t>Building Blocks of Electronic Controllers</a:t>
            </a:r>
            <a:endParaRPr dirty="0"/>
          </a:p>
        </p:txBody>
      </p:sp>
      <p:sp>
        <p:nvSpPr>
          <p:cNvPr id="110" name="Google Shape;110;p2"/>
          <p:cNvSpPr txBox="1">
            <a:spLocks noGrp="1"/>
          </p:cNvSpPr>
          <p:nvPr>
            <p:ph type="ftr" idx="11"/>
          </p:nvPr>
        </p:nvSpPr>
        <p:spPr>
          <a:xfrm>
            <a:off x="157164" y="6253339"/>
            <a:ext cx="5938836" cy="50357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dirty="0"/>
              <a:t>EECE5580</a:t>
            </a:r>
            <a:endParaRPr dirty="0"/>
          </a:p>
        </p:txBody>
      </p:sp>
      <p:sp>
        <p:nvSpPr>
          <p:cNvPr id="111" name="Google Shape;111;p2"/>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800"/>
              <a:buNone/>
            </a:pPr>
            <a:fld id="{00000000-1234-1234-1234-123412341234}" type="slidenum">
              <a:rPr lang="en-US"/>
              <a:t>3</a:t>
            </a:fld>
            <a:endParaRPr/>
          </a:p>
        </p:txBody>
      </p:sp>
      <p:pic>
        <p:nvPicPr>
          <p:cNvPr id="3" name="Picture 2" descr="A picture containing text, skiing, line&#10;&#10;Description automatically generated">
            <a:extLst>
              <a:ext uri="{FF2B5EF4-FFF2-40B4-BE49-F238E27FC236}">
                <a16:creationId xmlns:a16="http://schemas.microsoft.com/office/drawing/2014/main" id="{1432A822-AF34-4238-9573-B3A57AD51C57}"/>
              </a:ext>
            </a:extLst>
          </p:cNvPr>
          <p:cNvPicPr>
            <a:picLocks noChangeAspect="1"/>
          </p:cNvPicPr>
          <p:nvPr/>
        </p:nvPicPr>
        <p:blipFill>
          <a:blip r:embed="rId3"/>
          <a:stretch>
            <a:fillRect/>
          </a:stretch>
        </p:blipFill>
        <p:spPr>
          <a:xfrm>
            <a:off x="8931143" y="1432697"/>
            <a:ext cx="2704189" cy="1794952"/>
          </a:xfrm>
          <a:prstGeom prst="rect">
            <a:avLst/>
          </a:prstGeom>
        </p:spPr>
      </p:pic>
      <p:sp>
        <p:nvSpPr>
          <p:cNvPr id="4" name="TextBox 3">
            <a:extLst>
              <a:ext uri="{FF2B5EF4-FFF2-40B4-BE49-F238E27FC236}">
                <a16:creationId xmlns:a16="http://schemas.microsoft.com/office/drawing/2014/main" id="{0F0D0A02-864F-490E-944F-5F36188731D8}"/>
              </a:ext>
            </a:extLst>
          </p:cNvPr>
          <p:cNvSpPr txBox="1"/>
          <p:nvPr/>
        </p:nvSpPr>
        <p:spPr>
          <a:xfrm>
            <a:off x="8896090" y="3275111"/>
            <a:ext cx="2844400" cy="307777"/>
          </a:xfrm>
          <a:prstGeom prst="rect">
            <a:avLst/>
          </a:prstGeom>
          <a:noFill/>
        </p:spPr>
        <p:txBody>
          <a:bodyPr wrap="square" rtlCol="0">
            <a:spAutoFit/>
          </a:bodyPr>
          <a:lstStyle/>
          <a:p>
            <a:pPr algn="ctr"/>
            <a:r>
              <a:rPr lang="en-US" dirty="0"/>
              <a:t>Kirchoff’s Current Law</a:t>
            </a:r>
          </a:p>
        </p:txBody>
      </p:sp>
      <p:pic>
        <p:nvPicPr>
          <p:cNvPr id="6" name="Picture 5" descr="Diagram, schematic&#10;&#10;Description automatically generated">
            <a:extLst>
              <a:ext uri="{FF2B5EF4-FFF2-40B4-BE49-F238E27FC236}">
                <a16:creationId xmlns:a16="http://schemas.microsoft.com/office/drawing/2014/main" id="{9D51F96F-8A0B-4905-A9EF-2D8B7B722981}"/>
              </a:ext>
            </a:extLst>
          </p:cNvPr>
          <p:cNvPicPr>
            <a:picLocks noChangeAspect="1"/>
          </p:cNvPicPr>
          <p:nvPr/>
        </p:nvPicPr>
        <p:blipFill rotWithShape="1">
          <a:blip r:embed="rId4"/>
          <a:srcRect l="18433" t="3304" r="20257" b="2612"/>
          <a:stretch/>
        </p:blipFill>
        <p:spPr>
          <a:xfrm>
            <a:off x="8807982" y="3596256"/>
            <a:ext cx="2844401" cy="2278455"/>
          </a:xfrm>
          <a:prstGeom prst="rect">
            <a:avLst/>
          </a:prstGeom>
        </p:spPr>
      </p:pic>
      <p:sp>
        <p:nvSpPr>
          <p:cNvPr id="9" name="TextBox 8">
            <a:extLst>
              <a:ext uri="{FF2B5EF4-FFF2-40B4-BE49-F238E27FC236}">
                <a16:creationId xmlns:a16="http://schemas.microsoft.com/office/drawing/2014/main" id="{047CD044-A41B-4D9E-912D-A562C9081348}"/>
              </a:ext>
            </a:extLst>
          </p:cNvPr>
          <p:cNvSpPr txBox="1"/>
          <p:nvPr/>
        </p:nvSpPr>
        <p:spPr>
          <a:xfrm>
            <a:off x="8896091" y="5969635"/>
            <a:ext cx="2774294" cy="523220"/>
          </a:xfrm>
          <a:prstGeom prst="rect">
            <a:avLst/>
          </a:prstGeom>
          <a:noFill/>
        </p:spPr>
        <p:txBody>
          <a:bodyPr wrap="square" rtlCol="0">
            <a:spAutoFit/>
          </a:bodyPr>
          <a:lstStyle/>
          <a:p>
            <a:pPr algn="ctr"/>
            <a:r>
              <a:rPr lang="en-US" dirty="0"/>
              <a:t>Kirchoff’s Voltage Law</a:t>
            </a:r>
          </a:p>
          <a:p>
            <a:endParaRPr lang="en-US" dirty="0"/>
          </a:p>
        </p:txBody>
      </p:sp>
      <p:pic>
        <p:nvPicPr>
          <p:cNvPr id="11" name="Picture 10" descr="Shape&#10;&#10;Description automatically generated with medium confidence">
            <a:extLst>
              <a:ext uri="{FF2B5EF4-FFF2-40B4-BE49-F238E27FC236}">
                <a16:creationId xmlns:a16="http://schemas.microsoft.com/office/drawing/2014/main" id="{AAE44C92-EBF0-412B-A49F-94BF5CD771F0}"/>
              </a:ext>
            </a:extLst>
          </p:cNvPr>
          <p:cNvPicPr>
            <a:picLocks noChangeAspect="1"/>
          </p:cNvPicPr>
          <p:nvPr/>
        </p:nvPicPr>
        <p:blipFill>
          <a:blip r:embed="rId5"/>
          <a:stretch>
            <a:fillRect/>
          </a:stretch>
        </p:blipFill>
        <p:spPr>
          <a:xfrm>
            <a:off x="7388605" y="2714636"/>
            <a:ext cx="1406474" cy="1969064"/>
          </a:xfrm>
          <a:prstGeom prst="rect">
            <a:avLst/>
          </a:prstGeom>
        </p:spPr>
      </p:pic>
      <p:sp>
        <p:nvSpPr>
          <p:cNvPr id="15" name="TextBox 14">
            <a:extLst>
              <a:ext uri="{FF2B5EF4-FFF2-40B4-BE49-F238E27FC236}">
                <a16:creationId xmlns:a16="http://schemas.microsoft.com/office/drawing/2014/main" id="{AA21E371-B428-459C-9686-2EECEF99AD50}"/>
              </a:ext>
            </a:extLst>
          </p:cNvPr>
          <p:cNvSpPr txBox="1"/>
          <p:nvPr/>
        </p:nvSpPr>
        <p:spPr>
          <a:xfrm>
            <a:off x="7526475" y="4735483"/>
            <a:ext cx="1130733" cy="307777"/>
          </a:xfrm>
          <a:prstGeom prst="rect">
            <a:avLst/>
          </a:prstGeom>
          <a:noFill/>
        </p:spPr>
        <p:txBody>
          <a:bodyPr wrap="square" rtlCol="0">
            <a:spAutoFit/>
          </a:bodyPr>
          <a:lstStyle/>
          <a:p>
            <a:r>
              <a:rPr lang="en-US" dirty="0"/>
              <a:t>Ohm’s Law</a:t>
            </a:r>
          </a:p>
        </p:txBody>
      </p:sp>
    </p:spTree>
    <p:extLst>
      <p:ext uri="{BB962C8B-B14F-4D97-AF65-F5344CB8AC3E}">
        <p14:creationId xmlns:p14="http://schemas.microsoft.com/office/powerpoint/2010/main" val="949421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a:spLocks noGrp="1"/>
          </p:cNvSpPr>
          <p:nvPr>
            <p:ph type="body" idx="1"/>
          </p:nvPr>
        </p:nvSpPr>
        <p:spPr>
          <a:xfrm>
            <a:off x="379616" y="1385919"/>
            <a:ext cx="6946602" cy="4880719"/>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b="1" dirty="0">
                <a:latin typeface="Gill Sans" panose="020B0604020202020204" charset="0"/>
                <a:cs typeface="Times New Roman" panose="02020603050405020304" pitchFamily="18" charset="0"/>
              </a:rPr>
              <a:t>Operational Amplifier</a:t>
            </a:r>
            <a:r>
              <a:rPr lang="en-US" dirty="0">
                <a:latin typeface="Times New Roman" panose="02020603050405020304" pitchFamily="18" charset="0"/>
                <a:cs typeface="Times New Roman" panose="02020603050405020304" pitchFamily="18" charset="0"/>
              </a:rPr>
              <a:t>: An active circuit element designed to perform mathematical operations depending on the arrangement of passive circuit elements</a:t>
            </a:r>
          </a:p>
          <a:p>
            <a:pPr marL="685800" lvl="1" indent="-228600">
              <a:spcBef>
                <a:spcPts val="0"/>
              </a:spcBef>
              <a:buSzPts val="2000"/>
            </a:pPr>
            <a:r>
              <a:rPr lang="en-US" dirty="0">
                <a:latin typeface="Times New Roman" panose="02020603050405020304" pitchFamily="18" charset="0"/>
                <a:cs typeface="Times New Roman" panose="02020603050405020304" pitchFamily="18" charset="0"/>
              </a:rPr>
              <a:t>addition/subtraction, </a:t>
            </a:r>
          </a:p>
          <a:p>
            <a:pPr marL="685800" lvl="1" indent="-228600">
              <a:spcBef>
                <a:spcPts val="0"/>
              </a:spcBef>
              <a:buSzPts val="2000"/>
            </a:pPr>
            <a:r>
              <a:rPr lang="en-US" dirty="0">
                <a:latin typeface="Times New Roman" panose="02020603050405020304" pitchFamily="18" charset="0"/>
                <a:cs typeface="Times New Roman" panose="02020603050405020304" pitchFamily="18" charset="0"/>
              </a:rPr>
              <a:t>multiplication/division, </a:t>
            </a:r>
          </a:p>
          <a:p>
            <a:pPr marL="685800" lvl="1" indent="-228600">
              <a:spcBef>
                <a:spcPts val="0"/>
              </a:spcBef>
              <a:buSzPts val="2000"/>
            </a:pPr>
            <a:r>
              <a:rPr lang="en-US" dirty="0">
                <a:latin typeface="Times New Roman" panose="02020603050405020304" pitchFamily="18" charset="0"/>
                <a:cs typeface="Times New Roman" panose="02020603050405020304" pitchFamily="18" charset="0"/>
              </a:rPr>
              <a:t>differentiation, and integration. </a:t>
            </a:r>
          </a:p>
          <a:p>
            <a:pPr marL="228600" lvl="0" indent="-228600" algn="l" rtl="0">
              <a:lnSpc>
                <a:spcPct val="120000"/>
              </a:lnSpc>
              <a:spcBef>
                <a:spcPts val="0"/>
              </a:spcBef>
              <a:spcAft>
                <a:spcPts val="0"/>
              </a:spcAft>
              <a:buSzPts val="2000"/>
              <a:buChar char="•"/>
            </a:pPr>
            <a:r>
              <a:rPr lang="en-US" dirty="0">
                <a:latin typeface="Times New Roman" panose="02020603050405020304" pitchFamily="18" charset="0"/>
                <a:cs typeface="Times New Roman" panose="02020603050405020304" pitchFamily="18" charset="0"/>
              </a:rPr>
              <a:t>Modern implementation of Harold Black's feedback amplifier and is a universal component that is widely used for instrumentation, control, and communication  </a:t>
            </a:r>
          </a:p>
          <a:p>
            <a:pPr marL="228600" lvl="0" indent="-228600" algn="l" rtl="0">
              <a:lnSpc>
                <a:spcPct val="120000"/>
              </a:lnSpc>
              <a:spcBef>
                <a:spcPts val="0"/>
              </a:spcBef>
              <a:spcAft>
                <a:spcPts val="0"/>
              </a:spcAft>
              <a:buSzPts val="2000"/>
              <a:buChar char="•"/>
            </a:pPr>
            <a:r>
              <a:rPr lang="en-US" dirty="0">
                <a:latin typeface="Times New Roman" panose="02020603050405020304" pitchFamily="18" charset="0"/>
                <a:cs typeface="Times New Roman" panose="02020603050405020304" pitchFamily="18" charset="0"/>
              </a:rPr>
              <a:t>Very versatile as any linear system can be implemented by combining operational amplifiers with resistors and capacitors, most notably, analog proportional-integral-derivative controllers</a:t>
            </a:r>
            <a:endParaRPr dirty="0">
              <a:latin typeface="Times New Roman" panose="02020603050405020304" pitchFamily="18" charset="0"/>
              <a:cs typeface="Times New Roman" panose="02020603050405020304" pitchFamily="18" charset="0"/>
            </a:endParaRPr>
          </a:p>
        </p:txBody>
      </p:sp>
      <p:sp>
        <p:nvSpPr>
          <p:cNvPr id="109" name="Google Shape;109;p2"/>
          <p:cNvSpPr txBox="1">
            <a:spLocks noGrp="1"/>
          </p:cNvSpPr>
          <p:nvPr>
            <p:ph type="title"/>
          </p:nvPr>
        </p:nvSpPr>
        <p:spPr>
          <a:xfrm>
            <a:off x="379616" y="312888"/>
            <a:ext cx="8415463" cy="524617"/>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3200"/>
              <a:buFont typeface="Helvetica Neue"/>
              <a:buNone/>
            </a:pPr>
            <a:r>
              <a:rPr lang="en-US" dirty="0"/>
              <a:t>Operational Amplifier Description</a:t>
            </a:r>
            <a:endParaRPr dirty="0"/>
          </a:p>
        </p:txBody>
      </p:sp>
      <p:sp>
        <p:nvSpPr>
          <p:cNvPr id="110" name="Google Shape;110;p2"/>
          <p:cNvSpPr txBox="1">
            <a:spLocks noGrp="1"/>
          </p:cNvSpPr>
          <p:nvPr>
            <p:ph type="ftr" idx="11"/>
          </p:nvPr>
        </p:nvSpPr>
        <p:spPr>
          <a:xfrm>
            <a:off x="157164" y="6253339"/>
            <a:ext cx="5938836" cy="50357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dirty="0"/>
              <a:t>EECE5580</a:t>
            </a:r>
            <a:endParaRPr dirty="0"/>
          </a:p>
        </p:txBody>
      </p:sp>
      <p:sp>
        <p:nvSpPr>
          <p:cNvPr id="111" name="Google Shape;111;p2"/>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800"/>
              <a:buNone/>
            </a:pPr>
            <a:fld id="{00000000-1234-1234-1234-123412341234}" type="slidenum">
              <a:rPr lang="en-US"/>
              <a:t>4</a:t>
            </a:fld>
            <a:endParaRPr/>
          </a:p>
        </p:txBody>
      </p:sp>
      <p:sp>
        <p:nvSpPr>
          <p:cNvPr id="9" name="TextBox 8">
            <a:extLst>
              <a:ext uri="{FF2B5EF4-FFF2-40B4-BE49-F238E27FC236}">
                <a16:creationId xmlns:a16="http://schemas.microsoft.com/office/drawing/2014/main" id="{047CD044-A41B-4D9E-912D-A562C9081348}"/>
              </a:ext>
            </a:extLst>
          </p:cNvPr>
          <p:cNvSpPr txBox="1"/>
          <p:nvPr/>
        </p:nvSpPr>
        <p:spPr>
          <a:xfrm>
            <a:off x="7960491" y="5738390"/>
            <a:ext cx="2828797" cy="738664"/>
          </a:xfrm>
          <a:prstGeom prst="rect">
            <a:avLst/>
          </a:prstGeom>
          <a:noFill/>
        </p:spPr>
        <p:txBody>
          <a:bodyPr wrap="square" rtlCol="0">
            <a:spAutoFit/>
          </a:bodyPr>
          <a:lstStyle/>
          <a:p>
            <a:pPr algn="ctr"/>
            <a:r>
              <a:rPr lang="en-US" dirty="0"/>
              <a:t>Noninverting Op Amp Schematic Symbol and Physical Op Amp IC</a:t>
            </a:r>
          </a:p>
          <a:p>
            <a:endParaRPr lang="en-US" dirty="0"/>
          </a:p>
        </p:txBody>
      </p:sp>
      <p:pic>
        <p:nvPicPr>
          <p:cNvPr id="5" name="Picture 4" descr="Diagram&#10;&#10;Description automatically generated">
            <a:extLst>
              <a:ext uri="{FF2B5EF4-FFF2-40B4-BE49-F238E27FC236}">
                <a16:creationId xmlns:a16="http://schemas.microsoft.com/office/drawing/2014/main" id="{C5AC6B89-3F67-4B2C-8E4B-5828438C5FBE}"/>
              </a:ext>
            </a:extLst>
          </p:cNvPr>
          <p:cNvPicPr>
            <a:picLocks noChangeAspect="1"/>
          </p:cNvPicPr>
          <p:nvPr/>
        </p:nvPicPr>
        <p:blipFill>
          <a:blip r:embed="rId3"/>
          <a:stretch>
            <a:fillRect/>
          </a:stretch>
        </p:blipFill>
        <p:spPr>
          <a:xfrm>
            <a:off x="7674307" y="1385919"/>
            <a:ext cx="3401167" cy="2267445"/>
          </a:xfrm>
          <a:prstGeom prst="rect">
            <a:avLst/>
          </a:prstGeom>
        </p:spPr>
      </p:pic>
      <p:pic>
        <p:nvPicPr>
          <p:cNvPr id="8" name="Picture 7" descr="A picture containing electronics, circuit&#10;&#10;Description automatically generated">
            <a:extLst>
              <a:ext uri="{FF2B5EF4-FFF2-40B4-BE49-F238E27FC236}">
                <a16:creationId xmlns:a16="http://schemas.microsoft.com/office/drawing/2014/main" id="{679D81D7-39E6-4694-B382-2886D89FB07E}"/>
              </a:ext>
            </a:extLst>
          </p:cNvPr>
          <p:cNvPicPr>
            <a:picLocks noChangeAspect="1"/>
          </p:cNvPicPr>
          <p:nvPr/>
        </p:nvPicPr>
        <p:blipFill>
          <a:blip r:embed="rId4"/>
          <a:stretch>
            <a:fillRect/>
          </a:stretch>
        </p:blipFill>
        <p:spPr>
          <a:xfrm>
            <a:off x="8246676" y="3429000"/>
            <a:ext cx="2256428" cy="2256428"/>
          </a:xfrm>
          <a:prstGeom prst="rect">
            <a:avLst/>
          </a:prstGeom>
        </p:spPr>
      </p:pic>
    </p:spTree>
    <p:extLst>
      <p:ext uri="{BB962C8B-B14F-4D97-AF65-F5344CB8AC3E}">
        <p14:creationId xmlns:p14="http://schemas.microsoft.com/office/powerpoint/2010/main" val="1413276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a:spLocks noGrp="1"/>
          </p:cNvSpPr>
          <p:nvPr>
            <p:ph type="body" idx="1"/>
          </p:nvPr>
        </p:nvSpPr>
        <p:spPr>
          <a:xfrm>
            <a:off x="379616" y="1085161"/>
            <a:ext cx="5354664" cy="5293273"/>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b="1" dirty="0">
                <a:latin typeface="Gill Sans" panose="020B0604020202020204" charset="0"/>
                <a:cs typeface="Times New Roman" panose="02020603050405020304" pitchFamily="18" charset="0"/>
              </a:rPr>
              <a:t>Ideal Operational Amplifiers </a:t>
            </a:r>
          </a:p>
          <a:p>
            <a:pPr marL="685800" lvl="1" indent="-228600">
              <a:spcBef>
                <a:spcPts val="0"/>
              </a:spcBef>
              <a:buSzPts val="2000"/>
            </a:pPr>
            <a:r>
              <a:rPr lang="en-US" dirty="0">
                <a:latin typeface="Gill Sans" panose="020B0604020202020204" charset="0"/>
                <a:cs typeface="Times New Roman" panose="02020603050405020304" pitchFamily="18" charset="0"/>
              </a:rPr>
              <a:t>Infinite Open Loop Gain</a:t>
            </a:r>
          </a:p>
          <a:p>
            <a:pPr marL="685800" lvl="1" indent="-228600">
              <a:spcBef>
                <a:spcPts val="0"/>
              </a:spcBef>
              <a:buSzPts val="2000"/>
            </a:pPr>
            <a:r>
              <a:rPr lang="en-US" dirty="0">
                <a:latin typeface="Gill Sans" panose="020B0604020202020204" charset="0"/>
                <a:cs typeface="Times New Roman" panose="02020603050405020304" pitchFamily="18" charset="0"/>
              </a:rPr>
              <a:t>Infinite Input Impedance</a:t>
            </a:r>
          </a:p>
          <a:p>
            <a:pPr marL="685800" lvl="1" indent="-228600">
              <a:spcBef>
                <a:spcPts val="0"/>
              </a:spcBef>
              <a:buSzPts val="2000"/>
            </a:pPr>
            <a:r>
              <a:rPr lang="en-US" dirty="0">
                <a:latin typeface="Gill Sans" panose="020B0604020202020204" charset="0"/>
                <a:cs typeface="Times New Roman" panose="02020603050405020304" pitchFamily="18" charset="0"/>
              </a:rPr>
              <a:t>Zero Output Impedance</a:t>
            </a:r>
            <a:endParaRPr dirty="0">
              <a:latin typeface="Times New Roman" panose="02020603050405020304" pitchFamily="18" charset="0"/>
              <a:cs typeface="Times New Roman" panose="02020603050405020304" pitchFamily="18" charset="0"/>
            </a:endParaRPr>
          </a:p>
        </p:txBody>
      </p:sp>
      <p:sp>
        <p:nvSpPr>
          <p:cNvPr id="109" name="Google Shape;109;p2"/>
          <p:cNvSpPr txBox="1">
            <a:spLocks noGrp="1"/>
          </p:cNvSpPr>
          <p:nvPr>
            <p:ph type="title"/>
          </p:nvPr>
        </p:nvSpPr>
        <p:spPr>
          <a:xfrm>
            <a:off x="379616" y="312888"/>
            <a:ext cx="8415463" cy="524617"/>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3200"/>
              <a:buFont typeface="Helvetica Neue"/>
              <a:buNone/>
            </a:pPr>
            <a:r>
              <a:rPr lang="en-US" dirty="0"/>
              <a:t>Operational Amplifier Characteristics</a:t>
            </a:r>
            <a:endParaRPr dirty="0"/>
          </a:p>
        </p:txBody>
      </p:sp>
      <p:sp>
        <p:nvSpPr>
          <p:cNvPr id="110" name="Google Shape;110;p2"/>
          <p:cNvSpPr txBox="1">
            <a:spLocks noGrp="1"/>
          </p:cNvSpPr>
          <p:nvPr>
            <p:ph type="ftr" idx="11"/>
          </p:nvPr>
        </p:nvSpPr>
        <p:spPr>
          <a:xfrm>
            <a:off x="157164" y="6253339"/>
            <a:ext cx="5938836" cy="50357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dirty="0"/>
              <a:t>EECE5580</a:t>
            </a:r>
            <a:endParaRPr dirty="0"/>
          </a:p>
        </p:txBody>
      </p:sp>
      <p:sp>
        <p:nvSpPr>
          <p:cNvPr id="111" name="Google Shape;111;p2"/>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800"/>
              <a:buNone/>
            </a:pPr>
            <a:fld id="{00000000-1234-1234-1234-123412341234}" type="slidenum">
              <a:rPr lang="en-US"/>
              <a:t>5</a:t>
            </a:fld>
            <a:endParaRPr/>
          </a:p>
        </p:txBody>
      </p:sp>
      <p:pic>
        <p:nvPicPr>
          <p:cNvPr id="3" name="Picture 2" descr="Graphical user interface, text, application, email&#10;&#10;Description automatically generated">
            <a:extLst>
              <a:ext uri="{FF2B5EF4-FFF2-40B4-BE49-F238E27FC236}">
                <a16:creationId xmlns:a16="http://schemas.microsoft.com/office/drawing/2014/main" id="{E1DED32B-8514-4E6D-9B4F-0621623BD0D0}"/>
              </a:ext>
            </a:extLst>
          </p:cNvPr>
          <p:cNvPicPr>
            <a:picLocks noChangeAspect="1"/>
          </p:cNvPicPr>
          <p:nvPr/>
        </p:nvPicPr>
        <p:blipFill>
          <a:blip r:embed="rId3"/>
          <a:stretch>
            <a:fillRect/>
          </a:stretch>
        </p:blipFill>
        <p:spPr>
          <a:xfrm>
            <a:off x="379616" y="2661168"/>
            <a:ext cx="5732573" cy="3663419"/>
          </a:xfrm>
          <a:prstGeom prst="rect">
            <a:avLst/>
          </a:prstGeom>
        </p:spPr>
      </p:pic>
      <p:pic>
        <p:nvPicPr>
          <p:cNvPr id="6" name="Picture 5" descr="Chart, line chart&#10;&#10;Description automatically generated">
            <a:extLst>
              <a:ext uri="{FF2B5EF4-FFF2-40B4-BE49-F238E27FC236}">
                <a16:creationId xmlns:a16="http://schemas.microsoft.com/office/drawing/2014/main" id="{0E002B05-F29D-47E8-9FFC-68690C0AE142}"/>
              </a:ext>
            </a:extLst>
          </p:cNvPr>
          <p:cNvPicPr>
            <a:picLocks noChangeAspect="1"/>
          </p:cNvPicPr>
          <p:nvPr/>
        </p:nvPicPr>
        <p:blipFill>
          <a:blip r:embed="rId4"/>
          <a:stretch>
            <a:fillRect/>
          </a:stretch>
        </p:blipFill>
        <p:spPr>
          <a:xfrm>
            <a:off x="6334641" y="1303541"/>
            <a:ext cx="5660787" cy="4443622"/>
          </a:xfrm>
          <a:prstGeom prst="rect">
            <a:avLst/>
          </a:prstGeom>
        </p:spPr>
      </p:pic>
      <p:sp>
        <p:nvSpPr>
          <p:cNvPr id="7" name="TextBox 6">
            <a:extLst>
              <a:ext uri="{FF2B5EF4-FFF2-40B4-BE49-F238E27FC236}">
                <a16:creationId xmlns:a16="http://schemas.microsoft.com/office/drawing/2014/main" id="{B33F9CF0-8A27-4A9A-BF8B-0C7F20276D4A}"/>
              </a:ext>
            </a:extLst>
          </p:cNvPr>
          <p:cNvSpPr txBox="1"/>
          <p:nvPr/>
        </p:nvSpPr>
        <p:spPr>
          <a:xfrm>
            <a:off x="6334641" y="5689979"/>
            <a:ext cx="5660787" cy="523220"/>
          </a:xfrm>
          <a:prstGeom prst="rect">
            <a:avLst/>
          </a:prstGeom>
          <a:noFill/>
        </p:spPr>
        <p:txBody>
          <a:bodyPr wrap="square" rtlCol="0">
            <a:spAutoFit/>
          </a:bodyPr>
          <a:lstStyle/>
          <a:p>
            <a:r>
              <a:rPr lang="en-US" dirty="0"/>
              <a:t>Open Loop Gain of Op-Amp provides 100 dB gain for low frequencies and -180 degrees phase shift</a:t>
            </a:r>
          </a:p>
        </p:txBody>
      </p:sp>
    </p:spTree>
    <p:extLst>
      <p:ext uri="{BB962C8B-B14F-4D97-AF65-F5344CB8AC3E}">
        <p14:creationId xmlns:p14="http://schemas.microsoft.com/office/powerpoint/2010/main" val="1368573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a:spLocks noGrp="1"/>
          </p:cNvSpPr>
          <p:nvPr>
            <p:ph type="body" idx="1"/>
          </p:nvPr>
        </p:nvSpPr>
        <p:spPr>
          <a:xfrm>
            <a:off x="379616" y="1085161"/>
            <a:ext cx="5354664" cy="5293273"/>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dirty="0">
                <a:latin typeface="Times New Roman" panose="02020603050405020304" pitchFamily="18" charset="0"/>
                <a:cs typeface="Times New Roman" panose="02020603050405020304" pitchFamily="18" charset="0"/>
              </a:rPr>
              <a:t>Placing two resistors attached between the output and one of the input terminals creates a feedback network, thus closing the loop</a:t>
            </a:r>
          </a:p>
          <a:p>
            <a:pPr marL="228600" lvl="0" indent="-228600" algn="l" rtl="0">
              <a:lnSpc>
                <a:spcPct val="120000"/>
              </a:lnSpc>
              <a:spcBef>
                <a:spcPts val="0"/>
              </a:spcBef>
              <a:spcAft>
                <a:spcPts val="0"/>
              </a:spcAft>
              <a:buSzPts val="2000"/>
              <a:buChar char="•"/>
            </a:pPr>
            <a:r>
              <a:rPr lang="en-US" dirty="0">
                <a:latin typeface="Times New Roman" panose="02020603050405020304" pitchFamily="18" charset="0"/>
                <a:cs typeface="Times New Roman" panose="02020603050405020304" pitchFamily="18" charset="0"/>
              </a:rPr>
              <a:t>The Feedback network B(s): </a:t>
            </a:r>
          </a:p>
          <a:p>
            <a:pPr marL="685800" lvl="1" indent="-228600">
              <a:spcBef>
                <a:spcPts val="0"/>
              </a:spcBef>
              <a:buSzPts val="2000"/>
            </a:pPr>
            <a:r>
              <a:rPr lang="en-US" dirty="0">
                <a:latin typeface="Times New Roman" panose="02020603050405020304" pitchFamily="18" charset="0"/>
                <a:cs typeface="Times New Roman" panose="02020603050405020304" pitchFamily="18" charset="0"/>
              </a:rPr>
              <a:t>voltage divider between input and output. </a:t>
            </a:r>
          </a:p>
          <a:p>
            <a:pPr marL="685800" lvl="1" indent="-228600">
              <a:spcBef>
                <a:spcPts val="0"/>
              </a:spcBef>
              <a:buSzPts val="2000"/>
            </a:pPr>
            <a:endParaRPr dirty="0">
              <a:latin typeface="Times New Roman" panose="02020603050405020304" pitchFamily="18" charset="0"/>
              <a:cs typeface="Times New Roman" panose="02020603050405020304" pitchFamily="18" charset="0"/>
            </a:endParaRPr>
          </a:p>
        </p:txBody>
      </p:sp>
      <p:sp>
        <p:nvSpPr>
          <p:cNvPr id="109" name="Google Shape;109;p2"/>
          <p:cNvSpPr txBox="1">
            <a:spLocks noGrp="1"/>
          </p:cNvSpPr>
          <p:nvPr>
            <p:ph type="title"/>
          </p:nvPr>
        </p:nvSpPr>
        <p:spPr>
          <a:xfrm>
            <a:off x="379616" y="312888"/>
            <a:ext cx="8415463" cy="524617"/>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3200"/>
              <a:buFont typeface="Helvetica Neue"/>
              <a:buNone/>
            </a:pPr>
            <a:r>
              <a:rPr lang="en-US" dirty="0"/>
              <a:t>Closing the Loop for Op Amps</a:t>
            </a:r>
            <a:endParaRPr dirty="0"/>
          </a:p>
        </p:txBody>
      </p:sp>
      <p:sp>
        <p:nvSpPr>
          <p:cNvPr id="110" name="Google Shape;110;p2"/>
          <p:cNvSpPr txBox="1">
            <a:spLocks noGrp="1"/>
          </p:cNvSpPr>
          <p:nvPr>
            <p:ph type="ftr" idx="11"/>
          </p:nvPr>
        </p:nvSpPr>
        <p:spPr>
          <a:xfrm>
            <a:off x="157164" y="6253339"/>
            <a:ext cx="5938836" cy="50357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dirty="0"/>
              <a:t>EECE5580</a:t>
            </a:r>
            <a:endParaRPr dirty="0"/>
          </a:p>
        </p:txBody>
      </p:sp>
      <p:sp>
        <p:nvSpPr>
          <p:cNvPr id="111" name="Google Shape;111;p2"/>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800"/>
              <a:buNone/>
            </a:pPr>
            <a:fld id="{00000000-1234-1234-1234-123412341234}" type="slidenum">
              <a:rPr lang="en-US"/>
              <a:t>6</a:t>
            </a:fld>
            <a:endParaRPr/>
          </a:p>
        </p:txBody>
      </p:sp>
      <p:sp>
        <p:nvSpPr>
          <p:cNvPr id="7" name="TextBox 6">
            <a:extLst>
              <a:ext uri="{FF2B5EF4-FFF2-40B4-BE49-F238E27FC236}">
                <a16:creationId xmlns:a16="http://schemas.microsoft.com/office/drawing/2014/main" id="{B33F9CF0-8A27-4A9A-BF8B-0C7F20276D4A}"/>
              </a:ext>
            </a:extLst>
          </p:cNvPr>
          <p:cNvSpPr txBox="1"/>
          <p:nvPr/>
        </p:nvSpPr>
        <p:spPr>
          <a:xfrm>
            <a:off x="8795079" y="4021192"/>
            <a:ext cx="3224300" cy="307777"/>
          </a:xfrm>
          <a:prstGeom prst="rect">
            <a:avLst/>
          </a:prstGeom>
          <a:noFill/>
        </p:spPr>
        <p:txBody>
          <a:bodyPr wrap="square" rtlCol="0">
            <a:spAutoFit/>
          </a:bodyPr>
          <a:lstStyle/>
          <a:p>
            <a:pPr algn="ctr"/>
            <a:r>
              <a:rPr lang="en-US" dirty="0"/>
              <a:t>Closed-Loop Block Diagram</a:t>
            </a:r>
          </a:p>
        </p:txBody>
      </p:sp>
      <p:pic>
        <p:nvPicPr>
          <p:cNvPr id="4" name="Picture 3">
            <a:extLst>
              <a:ext uri="{FF2B5EF4-FFF2-40B4-BE49-F238E27FC236}">
                <a16:creationId xmlns:a16="http://schemas.microsoft.com/office/drawing/2014/main" id="{A09F3ADF-D0D6-40C3-ACCF-CA0DF57AEE0A}"/>
              </a:ext>
            </a:extLst>
          </p:cNvPr>
          <p:cNvPicPr>
            <a:picLocks noChangeAspect="1"/>
          </p:cNvPicPr>
          <p:nvPr/>
        </p:nvPicPr>
        <p:blipFill rotWithShape="1">
          <a:blip r:embed="rId3"/>
          <a:srcRect b="10767"/>
          <a:stretch/>
        </p:blipFill>
        <p:spPr>
          <a:xfrm>
            <a:off x="6276862" y="2115395"/>
            <a:ext cx="2420856" cy="1840637"/>
          </a:xfrm>
          <a:prstGeom prst="rect">
            <a:avLst/>
          </a:prstGeom>
        </p:spPr>
      </p:pic>
      <p:pic>
        <p:nvPicPr>
          <p:cNvPr id="8" name="Picture 7" descr="Diagram&#10;&#10;Description automatically generated">
            <a:extLst>
              <a:ext uri="{FF2B5EF4-FFF2-40B4-BE49-F238E27FC236}">
                <a16:creationId xmlns:a16="http://schemas.microsoft.com/office/drawing/2014/main" id="{1DB979FF-7058-40F2-A143-CF5F0394ED2E}"/>
              </a:ext>
            </a:extLst>
          </p:cNvPr>
          <p:cNvPicPr>
            <a:picLocks noChangeAspect="1"/>
          </p:cNvPicPr>
          <p:nvPr/>
        </p:nvPicPr>
        <p:blipFill>
          <a:blip r:embed="rId4"/>
          <a:stretch>
            <a:fillRect/>
          </a:stretch>
        </p:blipFill>
        <p:spPr>
          <a:xfrm>
            <a:off x="8771260" y="2170748"/>
            <a:ext cx="3271935" cy="1470194"/>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CCCA9C68-8592-4E31-87E1-42C2D64A1F0D}"/>
              </a:ext>
            </a:extLst>
          </p:cNvPr>
          <p:cNvPicPr>
            <a:picLocks noChangeAspect="1"/>
          </p:cNvPicPr>
          <p:nvPr/>
        </p:nvPicPr>
        <p:blipFill>
          <a:blip r:embed="rId5"/>
          <a:stretch>
            <a:fillRect/>
          </a:stretch>
        </p:blipFill>
        <p:spPr>
          <a:xfrm>
            <a:off x="6327190" y="4580869"/>
            <a:ext cx="2090980" cy="810255"/>
          </a:xfrm>
          <a:prstGeom prst="rect">
            <a:avLst/>
          </a:prstGeom>
        </p:spPr>
      </p:pic>
      <p:pic>
        <p:nvPicPr>
          <p:cNvPr id="12" name="Picture 11" descr="A picture containing text, clock, watch&#10;&#10;Description automatically generated">
            <a:extLst>
              <a:ext uri="{FF2B5EF4-FFF2-40B4-BE49-F238E27FC236}">
                <a16:creationId xmlns:a16="http://schemas.microsoft.com/office/drawing/2014/main" id="{729BB287-749F-4E19-99C6-ED2C25C89CAA}"/>
              </a:ext>
            </a:extLst>
          </p:cNvPr>
          <p:cNvPicPr>
            <a:picLocks noChangeAspect="1"/>
          </p:cNvPicPr>
          <p:nvPr/>
        </p:nvPicPr>
        <p:blipFill>
          <a:blip r:embed="rId6"/>
          <a:stretch>
            <a:fillRect/>
          </a:stretch>
        </p:blipFill>
        <p:spPr>
          <a:xfrm>
            <a:off x="9472448" y="4657925"/>
            <a:ext cx="1869561" cy="653440"/>
          </a:xfrm>
          <a:prstGeom prst="rect">
            <a:avLst/>
          </a:prstGeom>
        </p:spPr>
      </p:pic>
      <p:pic>
        <p:nvPicPr>
          <p:cNvPr id="14" name="Picture 13" descr="Graphical user interface, text, application, email&#10;&#10;Description automatically generated">
            <a:extLst>
              <a:ext uri="{FF2B5EF4-FFF2-40B4-BE49-F238E27FC236}">
                <a16:creationId xmlns:a16="http://schemas.microsoft.com/office/drawing/2014/main" id="{BBF5589E-E73F-44C5-AA2D-E339F628FFB2}"/>
              </a:ext>
            </a:extLst>
          </p:cNvPr>
          <p:cNvPicPr>
            <a:picLocks noChangeAspect="1"/>
          </p:cNvPicPr>
          <p:nvPr/>
        </p:nvPicPr>
        <p:blipFill>
          <a:blip r:embed="rId7"/>
          <a:stretch>
            <a:fillRect/>
          </a:stretch>
        </p:blipFill>
        <p:spPr>
          <a:xfrm>
            <a:off x="672609" y="3074785"/>
            <a:ext cx="5242531" cy="3166281"/>
          </a:xfrm>
          <a:prstGeom prst="rect">
            <a:avLst/>
          </a:prstGeom>
        </p:spPr>
      </p:pic>
      <p:sp>
        <p:nvSpPr>
          <p:cNvPr id="15" name="TextBox 14">
            <a:extLst>
              <a:ext uri="{FF2B5EF4-FFF2-40B4-BE49-F238E27FC236}">
                <a16:creationId xmlns:a16="http://schemas.microsoft.com/office/drawing/2014/main" id="{EE312B57-1612-4C7D-8DB8-E537FA7D41C1}"/>
              </a:ext>
            </a:extLst>
          </p:cNvPr>
          <p:cNvSpPr txBox="1"/>
          <p:nvPr/>
        </p:nvSpPr>
        <p:spPr>
          <a:xfrm>
            <a:off x="6096000" y="4021192"/>
            <a:ext cx="2861832" cy="307777"/>
          </a:xfrm>
          <a:prstGeom prst="rect">
            <a:avLst/>
          </a:prstGeom>
          <a:noFill/>
        </p:spPr>
        <p:txBody>
          <a:bodyPr wrap="square" rtlCol="0">
            <a:spAutoFit/>
          </a:bodyPr>
          <a:lstStyle/>
          <a:p>
            <a:r>
              <a:rPr lang="en-US" dirty="0"/>
              <a:t>Noninverting Feedback Amplifier </a:t>
            </a:r>
          </a:p>
        </p:txBody>
      </p:sp>
    </p:spTree>
    <p:extLst>
      <p:ext uri="{BB962C8B-B14F-4D97-AF65-F5344CB8AC3E}">
        <p14:creationId xmlns:p14="http://schemas.microsoft.com/office/powerpoint/2010/main" val="2930057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a:spLocks noGrp="1"/>
          </p:cNvSpPr>
          <p:nvPr>
            <p:ph type="body" idx="1"/>
          </p:nvPr>
        </p:nvSpPr>
        <p:spPr>
          <a:xfrm>
            <a:off x="565299" y="4699787"/>
            <a:ext cx="11061401" cy="1845325"/>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120000"/>
              </a:lnSpc>
              <a:spcBef>
                <a:spcPts val="0"/>
              </a:spcBef>
              <a:spcAft>
                <a:spcPts val="0"/>
              </a:spcAft>
              <a:buSzPts val="2000"/>
              <a:buChar char="•"/>
            </a:pPr>
            <a:r>
              <a:rPr lang="en-US" dirty="0"/>
              <a:t>We can see that the Closed-Loop Gain is much lower for Low Frequencies, but bandwidth has increased as a trade-off  </a:t>
            </a:r>
          </a:p>
          <a:p>
            <a:pPr marL="228600" lvl="0" indent="-228600" algn="l" rtl="0">
              <a:lnSpc>
                <a:spcPct val="120000"/>
              </a:lnSpc>
              <a:spcBef>
                <a:spcPts val="0"/>
              </a:spcBef>
              <a:spcAft>
                <a:spcPts val="0"/>
              </a:spcAft>
              <a:buSzPts val="2000"/>
              <a:buChar char="•"/>
            </a:pPr>
            <a:r>
              <a:rPr lang="en-US" dirty="0"/>
              <a:t>This Gain vs Bandwidth trade-off presents a powerful tool when designing feedback circuits as it gives a drastic reduction in gain sensitivity to variations  that allows making precise systems from uncertain components </a:t>
            </a:r>
          </a:p>
          <a:p>
            <a:pPr marL="228600" lvl="0" indent="-228600" algn="l" rtl="0">
              <a:lnSpc>
                <a:spcPct val="120000"/>
              </a:lnSpc>
              <a:spcBef>
                <a:spcPts val="0"/>
              </a:spcBef>
              <a:spcAft>
                <a:spcPts val="0"/>
              </a:spcAft>
              <a:buSzPts val="2000"/>
              <a:buChar char="•"/>
            </a:pPr>
            <a:r>
              <a:rPr lang="en-US" dirty="0"/>
              <a:t>Feedback can be used to trade high gain and low robustness for low gain and high robustness</a:t>
            </a:r>
            <a:endParaRPr dirty="0">
              <a:latin typeface="Times New Roman" panose="02020603050405020304" pitchFamily="18" charset="0"/>
              <a:cs typeface="Times New Roman" panose="02020603050405020304" pitchFamily="18" charset="0"/>
            </a:endParaRPr>
          </a:p>
        </p:txBody>
      </p:sp>
      <p:sp>
        <p:nvSpPr>
          <p:cNvPr id="109" name="Google Shape;109;p2"/>
          <p:cNvSpPr txBox="1">
            <a:spLocks noGrp="1"/>
          </p:cNvSpPr>
          <p:nvPr>
            <p:ph type="title"/>
          </p:nvPr>
        </p:nvSpPr>
        <p:spPr>
          <a:xfrm>
            <a:off x="379616" y="312888"/>
            <a:ext cx="8415463" cy="524617"/>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3200"/>
              <a:buFont typeface="Helvetica Neue"/>
              <a:buNone/>
            </a:pPr>
            <a:r>
              <a:rPr lang="en-US" dirty="0"/>
              <a:t>Op-Amp Trade-Offs</a:t>
            </a:r>
            <a:endParaRPr dirty="0"/>
          </a:p>
        </p:txBody>
      </p:sp>
      <p:sp>
        <p:nvSpPr>
          <p:cNvPr id="110" name="Google Shape;110;p2"/>
          <p:cNvSpPr txBox="1">
            <a:spLocks noGrp="1"/>
          </p:cNvSpPr>
          <p:nvPr>
            <p:ph type="ftr" idx="11"/>
          </p:nvPr>
        </p:nvSpPr>
        <p:spPr>
          <a:xfrm>
            <a:off x="157164" y="6253339"/>
            <a:ext cx="5938836" cy="50357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dirty="0"/>
              <a:t>EECE5580</a:t>
            </a:r>
            <a:endParaRPr dirty="0"/>
          </a:p>
        </p:txBody>
      </p:sp>
      <p:sp>
        <p:nvSpPr>
          <p:cNvPr id="111" name="Google Shape;111;p2"/>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800"/>
              <a:buNone/>
            </a:pPr>
            <a:fld id="{00000000-1234-1234-1234-123412341234}" type="slidenum">
              <a:rPr lang="en-US"/>
              <a:t>7</a:t>
            </a:fld>
            <a:endParaRPr/>
          </a:p>
        </p:txBody>
      </p:sp>
      <p:pic>
        <p:nvPicPr>
          <p:cNvPr id="17" name="Picture 16" descr="Chart, line chart&#10;&#10;Description automatically generated">
            <a:extLst>
              <a:ext uri="{FF2B5EF4-FFF2-40B4-BE49-F238E27FC236}">
                <a16:creationId xmlns:a16="http://schemas.microsoft.com/office/drawing/2014/main" id="{76B276B7-8975-4A45-9C52-94ABF19E1E87}"/>
              </a:ext>
            </a:extLst>
          </p:cNvPr>
          <p:cNvPicPr>
            <a:picLocks noChangeAspect="1"/>
          </p:cNvPicPr>
          <p:nvPr/>
        </p:nvPicPr>
        <p:blipFill>
          <a:blip r:embed="rId3"/>
          <a:stretch>
            <a:fillRect/>
          </a:stretch>
        </p:blipFill>
        <p:spPr>
          <a:xfrm>
            <a:off x="1115582" y="1018014"/>
            <a:ext cx="4773291" cy="3751243"/>
          </a:xfrm>
          <a:prstGeom prst="rect">
            <a:avLst/>
          </a:prstGeom>
        </p:spPr>
      </p:pic>
      <p:pic>
        <p:nvPicPr>
          <p:cNvPr id="3" name="Picture 2" descr="Chart&#10;&#10;Description automatically generated with medium confidence">
            <a:extLst>
              <a:ext uri="{FF2B5EF4-FFF2-40B4-BE49-F238E27FC236}">
                <a16:creationId xmlns:a16="http://schemas.microsoft.com/office/drawing/2014/main" id="{C74FAA0E-FB57-4687-A719-E16A9A5B05AE}"/>
              </a:ext>
            </a:extLst>
          </p:cNvPr>
          <p:cNvPicPr>
            <a:picLocks noChangeAspect="1"/>
          </p:cNvPicPr>
          <p:nvPr/>
        </p:nvPicPr>
        <p:blipFill>
          <a:blip r:embed="rId4"/>
          <a:stretch>
            <a:fillRect/>
          </a:stretch>
        </p:blipFill>
        <p:spPr>
          <a:xfrm>
            <a:off x="6150041" y="1018014"/>
            <a:ext cx="4808715" cy="3751243"/>
          </a:xfrm>
          <a:prstGeom prst="rect">
            <a:avLst/>
          </a:prstGeom>
        </p:spPr>
      </p:pic>
    </p:spTree>
    <p:extLst>
      <p:ext uri="{BB962C8B-B14F-4D97-AF65-F5344CB8AC3E}">
        <p14:creationId xmlns:p14="http://schemas.microsoft.com/office/powerpoint/2010/main" val="190856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a:spLocks noGrp="1"/>
          </p:cNvSpPr>
          <p:nvPr>
            <p:ph type="body" idx="1"/>
          </p:nvPr>
        </p:nvSpPr>
        <p:spPr>
          <a:xfrm>
            <a:off x="565299" y="1233889"/>
            <a:ext cx="5730841" cy="5311223"/>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dirty="0"/>
              <a:t>Since the Op-Amp has ideally infinite input impedance, thus no current will flow through the  + or - terminals and will result in zero voltage drop. After performing some KCL to solve for the transfer function of the system, we find:</a:t>
            </a:r>
          </a:p>
          <a:p>
            <a:pPr marL="228600" lvl="0" indent="-228600" algn="l" rtl="0">
              <a:lnSpc>
                <a:spcPct val="120000"/>
              </a:lnSpc>
              <a:spcBef>
                <a:spcPts val="0"/>
              </a:spcBef>
              <a:spcAft>
                <a:spcPts val="0"/>
              </a:spcAft>
              <a:buSzPts val="2000"/>
              <a:buChar char="•"/>
            </a:pPr>
            <a:endParaRPr lang="en-US" b="1" dirty="0">
              <a:latin typeface="Times New Roman" panose="02020603050405020304" pitchFamily="18" charset="0"/>
              <a:cs typeface="Times New Roman" panose="02020603050405020304" pitchFamily="18" charset="0"/>
            </a:endParaRPr>
          </a:p>
          <a:p>
            <a:pPr marL="0" lvl="0" indent="0" algn="l" rtl="0">
              <a:lnSpc>
                <a:spcPct val="120000"/>
              </a:lnSpc>
              <a:spcBef>
                <a:spcPts val="0"/>
              </a:spcBef>
              <a:spcAft>
                <a:spcPts val="0"/>
              </a:spcAft>
              <a:buSzPts val="2000"/>
              <a:buNone/>
            </a:pPr>
            <a:endParaRPr lang="en-US" b="1" dirty="0">
              <a:latin typeface="Times New Roman" panose="02020603050405020304" pitchFamily="18" charset="0"/>
              <a:cs typeface="Times New Roman" panose="02020603050405020304" pitchFamily="18" charset="0"/>
            </a:endParaRPr>
          </a:p>
          <a:p>
            <a:pPr marL="228600" lvl="0" indent="-228600" algn="l" rtl="0">
              <a:lnSpc>
                <a:spcPct val="120000"/>
              </a:lnSpc>
              <a:spcBef>
                <a:spcPts val="0"/>
              </a:spcBef>
              <a:spcAft>
                <a:spcPts val="0"/>
              </a:spcAft>
              <a:buSzPts val="2000"/>
              <a:buChar char="•"/>
            </a:pPr>
            <a:r>
              <a:rPr lang="en-US" dirty="0"/>
              <a:t>Thus, this arrangement of components provides a negative amplitude gain to any signal that is passed through this circuit. If we cascade a second inverting amplifier with equivalent resistors, we get a Proportional Controller</a:t>
            </a:r>
          </a:p>
          <a:p>
            <a:pPr marL="0" lvl="0" indent="0" algn="l" rtl="0">
              <a:lnSpc>
                <a:spcPct val="120000"/>
              </a:lnSpc>
              <a:spcBef>
                <a:spcPts val="0"/>
              </a:spcBef>
              <a:spcAft>
                <a:spcPts val="0"/>
              </a:spcAft>
              <a:buSzPts val="2000"/>
              <a:buNone/>
            </a:pPr>
            <a:endParaRPr b="1" dirty="0">
              <a:latin typeface="Times New Roman" panose="02020603050405020304" pitchFamily="18" charset="0"/>
              <a:cs typeface="Times New Roman" panose="02020603050405020304" pitchFamily="18" charset="0"/>
            </a:endParaRPr>
          </a:p>
        </p:txBody>
      </p:sp>
      <p:sp>
        <p:nvSpPr>
          <p:cNvPr id="109" name="Google Shape;109;p2"/>
          <p:cNvSpPr txBox="1">
            <a:spLocks noGrp="1"/>
          </p:cNvSpPr>
          <p:nvPr>
            <p:ph type="title"/>
          </p:nvPr>
        </p:nvSpPr>
        <p:spPr>
          <a:xfrm>
            <a:off x="297455" y="55083"/>
            <a:ext cx="8984256" cy="1178805"/>
          </a:xfrm>
          <a:prstGeom prst="rect">
            <a:avLst/>
          </a:prstGeom>
          <a:noFill/>
          <a:ln>
            <a:noFill/>
          </a:ln>
        </p:spPr>
        <p:txBody>
          <a:bodyPr spcFirstLastPara="1" wrap="square" lIns="0" tIns="0" rIns="0" bIns="0" anchor="b" anchorCtr="0">
            <a:normAutofit/>
          </a:bodyPr>
          <a:lstStyle/>
          <a:p>
            <a:pPr>
              <a:buSzPts val="3200"/>
            </a:pPr>
            <a:r>
              <a:rPr lang="en-US" dirty="0"/>
              <a:t>Feedback Amplifiers: </a:t>
            </a:r>
            <a:r>
              <a:rPr lang="en-US" b="1" dirty="0"/>
              <a:t>Proportional Controller</a:t>
            </a:r>
            <a:br>
              <a:rPr lang="en-US" b="1" dirty="0"/>
            </a:br>
            <a:endParaRPr dirty="0"/>
          </a:p>
        </p:txBody>
      </p:sp>
      <p:sp>
        <p:nvSpPr>
          <p:cNvPr id="110" name="Google Shape;110;p2"/>
          <p:cNvSpPr txBox="1">
            <a:spLocks noGrp="1"/>
          </p:cNvSpPr>
          <p:nvPr>
            <p:ph type="ftr" idx="11"/>
          </p:nvPr>
        </p:nvSpPr>
        <p:spPr>
          <a:xfrm>
            <a:off x="157164" y="6253339"/>
            <a:ext cx="5938836" cy="50357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dirty="0"/>
              <a:t>EECE5580</a:t>
            </a:r>
            <a:endParaRPr dirty="0"/>
          </a:p>
        </p:txBody>
      </p:sp>
      <p:sp>
        <p:nvSpPr>
          <p:cNvPr id="111" name="Google Shape;111;p2"/>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800"/>
              <a:buNone/>
            </a:pPr>
            <a:fld id="{00000000-1234-1234-1234-123412341234}" type="slidenum">
              <a:rPr lang="en-US"/>
              <a:t>8</a:t>
            </a:fld>
            <a:endParaRPr/>
          </a:p>
        </p:txBody>
      </p:sp>
      <p:pic>
        <p:nvPicPr>
          <p:cNvPr id="4" name="Picture 3" descr="Diagram, schematic&#10;&#10;Description automatically generated">
            <a:extLst>
              <a:ext uri="{FF2B5EF4-FFF2-40B4-BE49-F238E27FC236}">
                <a16:creationId xmlns:a16="http://schemas.microsoft.com/office/drawing/2014/main" id="{E6FE37B6-2608-47F4-B7BC-2F94FEC6455E}"/>
              </a:ext>
            </a:extLst>
          </p:cNvPr>
          <p:cNvPicPr>
            <a:picLocks noChangeAspect="1"/>
          </p:cNvPicPr>
          <p:nvPr/>
        </p:nvPicPr>
        <p:blipFill>
          <a:blip r:embed="rId3"/>
          <a:stretch>
            <a:fillRect/>
          </a:stretch>
        </p:blipFill>
        <p:spPr>
          <a:xfrm>
            <a:off x="6897409" y="1343762"/>
            <a:ext cx="4566880" cy="2667482"/>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5A76361E-32E5-4412-A388-C005BA203CB0}"/>
              </a:ext>
            </a:extLst>
          </p:cNvPr>
          <p:cNvPicPr>
            <a:picLocks noChangeAspect="1"/>
          </p:cNvPicPr>
          <p:nvPr/>
        </p:nvPicPr>
        <p:blipFill>
          <a:blip r:embed="rId4"/>
          <a:stretch>
            <a:fillRect/>
          </a:stretch>
        </p:blipFill>
        <p:spPr>
          <a:xfrm>
            <a:off x="1701182" y="3130884"/>
            <a:ext cx="3459073" cy="788912"/>
          </a:xfrm>
          <a:prstGeom prst="rect">
            <a:avLst/>
          </a:prstGeom>
        </p:spPr>
      </p:pic>
      <p:pic>
        <p:nvPicPr>
          <p:cNvPr id="8" name="Picture 7" descr="Diagram, schematic&#10;&#10;Description automatically generated">
            <a:extLst>
              <a:ext uri="{FF2B5EF4-FFF2-40B4-BE49-F238E27FC236}">
                <a16:creationId xmlns:a16="http://schemas.microsoft.com/office/drawing/2014/main" id="{2628FAE4-8A74-4561-A8AD-DD35B10A85A4}"/>
              </a:ext>
            </a:extLst>
          </p:cNvPr>
          <p:cNvPicPr>
            <a:picLocks noChangeAspect="1"/>
          </p:cNvPicPr>
          <p:nvPr/>
        </p:nvPicPr>
        <p:blipFill>
          <a:blip r:embed="rId5"/>
          <a:stretch>
            <a:fillRect/>
          </a:stretch>
        </p:blipFill>
        <p:spPr>
          <a:xfrm>
            <a:off x="6704275" y="4066181"/>
            <a:ext cx="4953149" cy="2119948"/>
          </a:xfrm>
          <a:prstGeom prst="rect">
            <a:avLst/>
          </a:prstGeom>
        </p:spPr>
      </p:pic>
      <p:pic>
        <p:nvPicPr>
          <p:cNvPr id="10" name="Picture 9" descr="Text&#10;&#10;Description automatically generated">
            <a:extLst>
              <a:ext uri="{FF2B5EF4-FFF2-40B4-BE49-F238E27FC236}">
                <a16:creationId xmlns:a16="http://schemas.microsoft.com/office/drawing/2014/main" id="{A1B8758F-1A22-413D-A358-412809C8E3DA}"/>
              </a:ext>
            </a:extLst>
          </p:cNvPr>
          <p:cNvPicPr>
            <a:picLocks noChangeAspect="1"/>
          </p:cNvPicPr>
          <p:nvPr/>
        </p:nvPicPr>
        <p:blipFill>
          <a:blip r:embed="rId6"/>
          <a:stretch>
            <a:fillRect/>
          </a:stretch>
        </p:blipFill>
        <p:spPr>
          <a:xfrm>
            <a:off x="2098526" y="5625010"/>
            <a:ext cx="3061729" cy="788912"/>
          </a:xfrm>
          <a:prstGeom prst="rect">
            <a:avLst/>
          </a:prstGeom>
        </p:spPr>
      </p:pic>
    </p:spTree>
    <p:extLst>
      <p:ext uri="{BB962C8B-B14F-4D97-AF65-F5344CB8AC3E}">
        <p14:creationId xmlns:p14="http://schemas.microsoft.com/office/powerpoint/2010/main" val="3766002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a:spLocks noGrp="1"/>
          </p:cNvSpPr>
          <p:nvPr>
            <p:ph type="body" idx="1"/>
          </p:nvPr>
        </p:nvSpPr>
        <p:spPr>
          <a:xfrm>
            <a:off x="565299" y="1233889"/>
            <a:ext cx="4699566" cy="5311223"/>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dirty="0"/>
              <a:t>Using two op-amps, two resistors, and two capacitors, we can form an integrator controller </a:t>
            </a:r>
          </a:p>
          <a:p>
            <a:pPr marL="228600" lvl="0" indent="-228600" algn="l" rtl="0">
              <a:lnSpc>
                <a:spcPct val="120000"/>
              </a:lnSpc>
              <a:spcBef>
                <a:spcPts val="0"/>
              </a:spcBef>
              <a:spcAft>
                <a:spcPts val="0"/>
              </a:spcAft>
              <a:buSzPts val="2000"/>
              <a:buChar char="•"/>
            </a:pPr>
            <a:r>
              <a:rPr lang="en-US" dirty="0"/>
              <a:t>Produces an output voltage that is proportional to the area contained under the input waveform</a:t>
            </a:r>
          </a:p>
          <a:p>
            <a:pPr marL="228600" lvl="0" indent="-228600" algn="l" rtl="0">
              <a:lnSpc>
                <a:spcPct val="120000"/>
              </a:lnSpc>
              <a:spcBef>
                <a:spcPts val="0"/>
              </a:spcBef>
              <a:spcAft>
                <a:spcPts val="0"/>
              </a:spcAft>
              <a:buSzPts val="2000"/>
              <a:buChar char="•"/>
            </a:pPr>
            <a:r>
              <a:rPr lang="en-US" dirty="0"/>
              <a:t>This controller utilizes two inverting amplifiers that serve to either prove an amplitude boost or unity gain depending on the values of resistors R2/R3</a:t>
            </a:r>
          </a:p>
          <a:p>
            <a:pPr marL="228600" lvl="0" indent="-228600" algn="l" rtl="0">
              <a:lnSpc>
                <a:spcPct val="120000"/>
              </a:lnSpc>
              <a:spcBef>
                <a:spcPts val="0"/>
              </a:spcBef>
              <a:spcAft>
                <a:spcPts val="0"/>
              </a:spcAft>
              <a:buSzPts val="2000"/>
              <a:buChar char="•"/>
            </a:pPr>
            <a:r>
              <a:rPr lang="en-US" dirty="0"/>
              <a:t>The transfer function can be derived as:</a:t>
            </a:r>
          </a:p>
          <a:p>
            <a:pPr marL="228600" lvl="0" indent="-228600" algn="l" rtl="0">
              <a:lnSpc>
                <a:spcPct val="120000"/>
              </a:lnSpc>
              <a:spcBef>
                <a:spcPts val="0"/>
              </a:spcBef>
              <a:spcAft>
                <a:spcPts val="0"/>
              </a:spcAft>
              <a:buSzPts val="2000"/>
              <a:buChar char="•"/>
            </a:pPr>
            <a:endParaRPr b="1" dirty="0">
              <a:latin typeface="Times New Roman" panose="02020603050405020304" pitchFamily="18" charset="0"/>
              <a:cs typeface="Times New Roman" panose="02020603050405020304" pitchFamily="18" charset="0"/>
            </a:endParaRPr>
          </a:p>
        </p:txBody>
      </p:sp>
      <p:sp>
        <p:nvSpPr>
          <p:cNvPr id="109" name="Google Shape;109;p2"/>
          <p:cNvSpPr txBox="1">
            <a:spLocks noGrp="1"/>
          </p:cNvSpPr>
          <p:nvPr>
            <p:ph type="title"/>
          </p:nvPr>
        </p:nvSpPr>
        <p:spPr>
          <a:xfrm>
            <a:off x="379616" y="55083"/>
            <a:ext cx="8415463" cy="1178805"/>
          </a:xfrm>
          <a:prstGeom prst="rect">
            <a:avLst/>
          </a:prstGeom>
          <a:noFill/>
          <a:ln>
            <a:noFill/>
          </a:ln>
        </p:spPr>
        <p:txBody>
          <a:bodyPr spcFirstLastPara="1" wrap="square" lIns="0" tIns="0" rIns="0" bIns="0" anchor="b" anchorCtr="0">
            <a:normAutofit/>
          </a:bodyPr>
          <a:lstStyle/>
          <a:p>
            <a:pPr>
              <a:buSzPts val="3200"/>
            </a:pPr>
            <a:r>
              <a:rPr lang="en-US" dirty="0"/>
              <a:t>Feedback Amplifiers: </a:t>
            </a:r>
            <a:r>
              <a:rPr lang="en-US" b="1" dirty="0"/>
              <a:t>Integrator Controller</a:t>
            </a:r>
            <a:br>
              <a:rPr lang="en-US" b="1" dirty="0"/>
            </a:br>
            <a:endParaRPr dirty="0"/>
          </a:p>
        </p:txBody>
      </p:sp>
      <p:sp>
        <p:nvSpPr>
          <p:cNvPr id="110" name="Google Shape;110;p2"/>
          <p:cNvSpPr txBox="1">
            <a:spLocks noGrp="1"/>
          </p:cNvSpPr>
          <p:nvPr>
            <p:ph type="ftr" idx="11"/>
          </p:nvPr>
        </p:nvSpPr>
        <p:spPr>
          <a:xfrm>
            <a:off x="157164" y="6253339"/>
            <a:ext cx="5938836" cy="50357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dirty="0"/>
              <a:t>EECE5580</a:t>
            </a:r>
            <a:endParaRPr dirty="0"/>
          </a:p>
        </p:txBody>
      </p:sp>
      <p:sp>
        <p:nvSpPr>
          <p:cNvPr id="111" name="Google Shape;111;p2"/>
          <p:cNvSpPr txBox="1">
            <a:spLocks noGrp="1"/>
          </p:cNvSpPr>
          <p:nvPr>
            <p:ph type="sldNum" idx="12"/>
          </p:nvPr>
        </p:nvSpPr>
        <p:spPr>
          <a:xfrm>
            <a:off x="11246874" y="6241066"/>
            <a:ext cx="811019" cy="50357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800"/>
              <a:buNone/>
            </a:pPr>
            <a:fld id="{00000000-1234-1234-1234-123412341234}" type="slidenum">
              <a:rPr lang="en-US"/>
              <a:t>9</a:t>
            </a:fld>
            <a:endParaRPr/>
          </a:p>
        </p:txBody>
      </p:sp>
      <p:pic>
        <p:nvPicPr>
          <p:cNvPr id="4" name="Picture 3">
            <a:extLst>
              <a:ext uri="{FF2B5EF4-FFF2-40B4-BE49-F238E27FC236}">
                <a16:creationId xmlns:a16="http://schemas.microsoft.com/office/drawing/2014/main" id="{E6FE37B6-2608-47F4-B7BC-2F94FEC6455E}"/>
              </a:ext>
            </a:extLst>
          </p:cNvPr>
          <p:cNvPicPr>
            <a:picLocks noChangeAspect="1"/>
          </p:cNvPicPr>
          <p:nvPr/>
        </p:nvPicPr>
        <p:blipFill>
          <a:blip r:embed="rId3"/>
          <a:srcRect/>
          <a:stretch/>
        </p:blipFill>
        <p:spPr>
          <a:xfrm>
            <a:off x="5264865" y="2126254"/>
            <a:ext cx="6793028" cy="2839123"/>
          </a:xfrm>
          <a:prstGeom prst="rect">
            <a:avLst/>
          </a:prstGeom>
        </p:spPr>
      </p:pic>
      <p:pic>
        <p:nvPicPr>
          <p:cNvPr id="3" name="Picture 2" descr="Diagram, text&#10;&#10;Description automatically generated">
            <a:extLst>
              <a:ext uri="{FF2B5EF4-FFF2-40B4-BE49-F238E27FC236}">
                <a16:creationId xmlns:a16="http://schemas.microsoft.com/office/drawing/2014/main" id="{1F0329FB-46D0-4CB8-875C-2F18044B90DC}"/>
              </a:ext>
            </a:extLst>
          </p:cNvPr>
          <p:cNvPicPr>
            <a:picLocks noChangeAspect="1"/>
          </p:cNvPicPr>
          <p:nvPr/>
        </p:nvPicPr>
        <p:blipFill>
          <a:blip r:embed="rId4"/>
          <a:stretch>
            <a:fillRect/>
          </a:stretch>
        </p:blipFill>
        <p:spPr>
          <a:xfrm>
            <a:off x="843853" y="5418759"/>
            <a:ext cx="5173731" cy="821504"/>
          </a:xfrm>
          <a:prstGeom prst="rect">
            <a:avLst/>
          </a:prstGeom>
        </p:spPr>
      </p:pic>
    </p:spTree>
    <p:extLst>
      <p:ext uri="{BB962C8B-B14F-4D97-AF65-F5344CB8AC3E}">
        <p14:creationId xmlns:p14="http://schemas.microsoft.com/office/powerpoint/2010/main" val="1704561951"/>
      </p:ext>
    </p:extLst>
  </p:cSld>
  <p:clrMapOvr>
    <a:masterClrMapping/>
  </p:clrMapOvr>
</p:sld>
</file>

<file path=ppt/theme/theme1.xml><?xml version="1.0" encoding="utf-8"?>
<a:theme xmlns:a="http://schemas.openxmlformats.org/drawingml/2006/main" name="Gallery">
  <a:themeElements>
    <a:clrScheme name="Custom 6">
      <a:dk1>
        <a:srgbClr val="000000"/>
      </a:dk1>
      <a:lt1>
        <a:srgbClr val="FFFFFF"/>
      </a:lt1>
      <a:dk2>
        <a:srgbClr val="454545"/>
      </a:dk2>
      <a:lt2>
        <a:srgbClr val="DFDBD5"/>
      </a:lt2>
      <a:accent1>
        <a:srgbClr val="D31B2B"/>
      </a:accent1>
      <a:accent2>
        <a:srgbClr val="7F807F"/>
      </a:accent2>
      <a:accent3>
        <a:srgbClr val="E5D32B"/>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4282</TotalTime>
  <Words>1649</Words>
  <Application>Microsoft Office PowerPoint</Application>
  <PresentationFormat>Widescreen</PresentationFormat>
  <Paragraphs>243</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Gill Sans</vt:lpstr>
      <vt:lpstr>Helvetica Neue</vt:lpstr>
      <vt:lpstr>Times New Roman</vt:lpstr>
      <vt:lpstr>Arial</vt:lpstr>
      <vt:lpstr>Calibri</vt:lpstr>
      <vt:lpstr>Gallery</vt:lpstr>
      <vt:lpstr>PowerPoint Presentation</vt:lpstr>
      <vt:lpstr>Project Outline</vt:lpstr>
      <vt:lpstr>Building Blocks of Electronic Controllers</vt:lpstr>
      <vt:lpstr>Operational Amplifier Description</vt:lpstr>
      <vt:lpstr>Operational Amplifier Characteristics</vt:lpstr>
      <vt:lpstr>Closing the Loop for Op Amps</vt:lpstr>
      <vt:lpstr>Op-Amp Trade-Offs</vt:lpstr>
      <vt:lpstr>Feedback Amplifiers: Proportional Controller </vt:lpstr>
      <vt:lpstr>Feedback Amplifiers: Integrator Controller </vt:lpstr>
      <vt:lpstr>Feedback Amplifiers: Differential Controller </vt:lpstr>
      <vt:lpstr>DC Motor Speed Control  </vt:lpstr>
      <vt:lpstr>Derive Governing Eqs for Motor </vt:lpstr>
      <vt:lpstr>Derive Governing Eqs for Motor </vt:lpstr>
      <vt:lpstr>MATLAB Analysis of Plant: P(s) </vt:lpstr>
      <vt:lpstr>Effects of Proportional Control on Motor </vt:lpstr>
      <vt:lpstr>Effects of PI Control on Motor </vt:lpstr>
      <vt:lpstr>Effects of PD on Motor </vt:lpstr>
      <vt:lpstr>Effects of PID on Motor </vt:lpstr>
      <vt:lpstr>Op-Amp PID Controller Realization </vt:lpstr>
      <vt:lpstr>Analog PID Controller using Op-Amps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Jornet, Josep M</dc:creator>
  <cp:lastModifiedBy>Tyler B McKean</cp:lastModifiedBy>
  <cp:revision>16</cp:revision>
  <dcterms:created xsi:type="dcterms:W3CDTF">2019-10-15T23:50:08Z</dcterms:created>
  <dcterms:modified xsi:type="dcterms:W3CDTF">2022-04-29T15:14:36Z</dcterms:modified>
</cp:coreProperties>
</file>